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874250"/>
  <p:embeddedFontLst>
    <p:embeddedFont>
      <p:font typeface="맑은 고딕" panose="020B0503020000020004" pitchFamily="50" charset="-127"/>
      <p:regular r:id="rId4"/>
      <p:bold r:id="rId5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180" autoAdjust="0"/>
    <p:restoredTop sz="94660"/>
  </p:normalViewPr>
  <p:slideViewPr>
    <p:cSldViewPr>
      <p:cViewPr varScale="1">
        <p:scale>
          <a:sx n="108" d="100"/>
          <a:sy n="108" d="100"/>
        </p:scale>
        <p:origin x="23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C2BD4-5B55-47CA-AE8B-23CA67481C0C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7BDAE6-582D-46AF-8202-CE8E5BA0D9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888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BDAE6-582D-46AF-8202-CE8E5BA0D9F7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4433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F3E-D55E-47EC-BD67-A68E0CB1266D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9265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F3E-D55E-47EC-BD67-A68E0CB1266D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7070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F3E-D55E-47EC-BD67-A68E0CB1266D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465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F3E-D55E-47EC-BD67-A68E0CB1266D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4383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F3E-D55E-47EC-BD67-A68E0CB1266D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7039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F3E-D55E-47EC-BD67-A68E0CB1266D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087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F3E-D55E-47EC-BD67-A68E0CB1266D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636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F3E-D55E-47EC-BD67-A68E0CB1266D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6493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F3E-D55E-47EC-BD67-A68E0CB1266D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507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F3E-D55E-47EC-BD67-A68E0CB1266D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3059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46F3E-D55E-47EC-BD67-A68E0CB1266D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532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46F3E-D55E-47EC-BD67-A68E0CB1266D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D0D36-CB66-4A2E-A04D-EFE5A4EC0C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507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57978" y="88490"/>
            <a:ext cx="20425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smtClean="0">
                <a:latin typeface="+mj-ea"/>
                <a:ea typeface="+mj-ea"/>
              </a:rPr>
              <a:t>학위청구논문 신청절차</a:t>
            </a:r>
            <a:endParaRPr lang="ko-KR" altLang="en-US" sz="1400" b="1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7945" y="476413"/>
            <a:ext cx="1650183" cy="29893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tIns="3600" bIns="3600" rtlCol="0" anchor="ctr">
            <a:noAutofit/>
          </a:bodyPr>
          <a:lstStyle>
            <a:defPPr>
              <a:defRPr lang="ko-KR"/>
            </a:defPPr>
            <a:lvl1pPr algn="ctr">
              <a:defRPr sz="1050" b="1"/>
            </a:lvl1pPr>
          </a:lstStyle>
          <a:p>
            <a:r>
              <a:rPr lang="ko-KR" altLang="en-US" dirty="0">
                <a:solidFill>
                  <a:schemeClr val="bg1"/>
                </a:solidFill>
                <a:latin typeface="+mj-ea"/>
                <a:ea typeface="+mj-ea"/>
              </a:rPr>
              <a:t>절  차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367945" y="1925257"/>
            <a:ext cx="1650183" cy="90743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smtClean="0">
                <a:solidFill>
                  <a:schemeClr val="tx1"/>
                </a:solidFill>
                <a:latin typeface="+mj-ea"/>
                <a:ea typeface="+mj-ea"/>
              </a:rPr>
              <a:t>학위청구논문 신청</a:t>
            </a:r>
            <a:endParaRPr lang="en-US" altLang="ko-KR" sz="1100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367946" y="3743408"/>
            <a:ext cx="1650182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smtClean="0">
                <a:solidFill>
                  <a:schemeClr val="tx1"/>
                </a:solidFill>
                <a:latin typeface="+mj-ea"/>
                <a:ea typeface="+mj-ea"/>
              </a:rPr>
              <a:t>학위청구논문 심사</a:t>
            </a:r>
            <a:endParaRPr lang="ko-KR" altLang="en-US" sz="11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762525"/>
              </p:ext>
            </p:extLst>
          </p:nvPr>
        </p:nvGraphicFramePr>
        <p:xfrm>
          <a:off x="2120599" y="630326"/>
          <a:ext cx="4098780" cy="148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6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6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8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smtClean="0"/>
                        <a:t>석사과정</a:t>
                      </a:r>
                      <a:endParaRPr lang="ko-KR" altLang="en-US" sz="9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smtClean="0"/>
                        <a:t>박사과정</a:t>
                      </a:r>
                      <a:endParaRPr lang="ko-KR" altLang="en-US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smtClean="0"/>
                        <a:t>석</a:t>
                      </a:r>
                      <a:r>
                        <a:rPr lang="en-US" altLang="ko-KR" sz="900" dirty="0" smtClean="0">
                          <a:latin typeface="맑은 고딕"/>
                          <a:ea typeface="맑은 고딕"/>
                        </a:rPr>
                        <a:t>·</a:t>
                      </a:r>
                      <a:r>
                        <a:rPr lang="ko-KR" altLang="en-US" sz="900" dirty="0" smtClean="0"/>
                        <a:t>박통합과정</a:t>
                      </a:r>
                      <a:endParaRPr lang="ko-KR" altLang="en-US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2125369" y="476210"/>
            <a:ext cx="4092033" cy="14088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tIns="3600" bIns="3600" rtlCol="0" anchor="ctr">
            <a:noAutofit/>
          </a:bodyPr>
          <a:lstStyle>
            <a:defPPr>
              <a:defRPr lang="ko-KR"/>
            </a:defPPr>
            <a:lvl1pPr algn="ctr">
              <a:defRPr sz="1050" b="1">
                <a:solidFill>
                  <a:schemeClr val="bg1"/>
                </a:solidFill>
              </a:defRPr>
            </a:lvl1pPr>
          </a:lstStyle>
          <a:p>
            <a:r>
              <a:rPr lang="ko-KR" altLang="en-US" sz="1000" dirty="0" smtClean="0">
                <a:latin typeface="+mj-ea"/>
                <a:ea typeface="+mj-ea"/>
              </a:rPr>
              <a:t>자    격    요    건</a:t>
            </a:r>
            <a:endParaRPr lang="ko-KR" altLang="en-US" sz="1000" dirty="0">
              <a:latin typeface="+mj-ea"/>
              <a:ea typeface="+mj-ea"/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367945" y="4149080"/>
            <a:ext cx="1650183" cy="209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+mj-ea"/>
                <a:ea typeface="+mj-ea"/>
              </a:rPr>
              <a:t>논문제목 수정</a:t>
            </a:r>
            <a:endParaRPr lang="ko-KR" altLang="en-US" sz="1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120597" y="2330914"/>
            <a:ext cx="1328972" cy="509830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4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기 </a:t>
            </a:r>
            <a:r>
              <a:rPr lang="ko-KR" altLang="en-US" sz="900" b="1" dirty="0">
                <a:solidFill>
                  <a:schemeClr val="tx1"/>
                </a:solidFill>
                <a:latin typeface="+mj-ea"/>
                <a:ea typeface="+mj-ea"/>
              </a:rPr>
              <a:t>이상 등록</a:t>
            </a:r>
            <a:endParaRPr lang="en-US" altLang="ko-KR" sz="9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졸업이수학점 </a:t>
            </a:r>
            <a:r>
              <a:rPr lang="ko-KR" altLang="en-US" sz="900" b="1" dirty="0">
                <a:solidFill>
                  <a:schemeClr val="tx1"/>
                </a:solidFill>
                <a:latin typeface="+mj-ea"/>
                <a:ea typeface="+mj-ea"/>
              </a:rPr>
              <a:t>취득 또는 </a:t>
            </a:r>
            <a:endParaRPr lang="en-US" altLang="ko-KR" sz="9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ko-KR" altLang="en-US" sz="900" b="1" dirty="0" err="1" smtClean="0">
                <a:solidFill>
                  <a:schemeClr val="tx1"/>
                </a:solidFill>
                <a:latin typeface="+mj-ea"/>
                <a:ea typeface="+mj-ea"/>
              </a:rPr>
              <a:t>해당학기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ko-KR" altLang="en-US" sz="900" b="1" dirty="0">
                <a:solidFill>
                  <a:schemeClr val="tx1"/>
                </a:solidFill>
                <a:latin typeface="+mj-ea"/>
                <a:ea typeface="+mj-ea"/>
              </a:rPr>
              <a:t>취득가능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자</a:t>
            </a:r>
            <a:endParaRPr lang="en-US" altLang="ko-KR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367944" y="5773934"/>
            <a:ext cx="1650181" cy="440186"/>
          </a:xfrm>
          <a:prstGeom prst="rect">
            <a:avLst/>
          </a:prstGeom>
          <a:solidFill>
            <a:srgbClr val="92D050"/>
          </a:solidFill>
          <a:ln w="31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smtClean="0">
                <a:solidFill>
                  <a:schemeClr val="tx1"/>
                </a:solidFill>
                <a:latin typeface="+mj-ea"/>
                <a:ea typeface="+mj-ea"/>
              </a:rPr>
              <a:t>논문 </a:t>
            </a:r>
            <a:r>
              <a:rPr lang="ko-KR" altLang="en-US" sz="1100" b="1" dirty="0" err="1" smtClean="0">
                <a:solidFill>
                  <a:schemeClr val="tx1"/>
                </a:solidFill>
                <a:latin typeface="+mj-ea"/>
                <a:ea typeface="+mj-ea"/>
              </a:rPr>
              <a:t>온라인본</a:t>
            </a:r>
            <a:r>
              <a:rPr lang="ko-KR" altLang="en-US" sz="1100" b="1" dirty="0" smtClean="0">
                <a:solidFill>
                  <a:schemeClr val="tx1"/>
                </a:solidFill>
                <a:latin typeface="+mj-ea"/>
                <a:ea typeface="+mj-ea"/>
              </a:rPr>
              <a:t> 제출</a:t>
            </a:r>
            <a:endParaRPr lang="ko-KR" altLang="en-US" sz="11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367945" y="5109337"/>
            <a:ext cx="1650181" cy="33588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smtClean="0">
                <a:solidFill>
                  <a:schemeClr val="tx1"/>
                </a:solidFill>
                <a:latin typeface="+mj-ea"/>
                <a:ea typeface="+mj-ea"/>
              </a:rPr>
              <a:t>심사결과보고서 제출</a:t>
            </a:r>
            <a:endParaRPr lang="ko-KR" altLang="en-US" sz="11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527499" y="2330914"/>
            <a:ext cx="1281892" cy="503448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4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기 이상 등록</a:t>
            </a:r>
            <a:endParaRPr lang="en-US" altLang="ko-KR" sz="9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졸업이수학점 </a:t>
            </a:r>
            <a:r>
              <a:rPr lang="ko-KR" altLang="en-US" sz="900" b="1" dirty="0">
                <a:solidFill>
                  <a:schemeClr val="tx1"/>
                </a:solidFill>
                <a:latin typeface="+mj-ea"/>
                <a:ea typeface="+mj-ea"/>
              </a:rPr>
              <a:t>취득 또는 </a:t>
            </a:r>
            <a:endParaRPr lang="en-US" altLang="ko-KR" sz="9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ko-KR" altLang="en-US" sz="900" b="1" dirty="0" err="1" smtClean="0">
                <a:solidFill>
                  <a:schemeClr val="tx1"/>
                </a:solidFill>
                <a:latin typeface="+mj-ea"/>
                <a:ea typeface="+mj-ea"/>
              </a:rPr>
              <a:t>해당학기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ko-KR" altLang="en-US" sz="900" b="1" dirty="0">
                <a:solidFill>
                  <a:schemeClr val="tx1"/>
                </a:solidFill>
                <a:latin typeface="+mj-ea"/>
                <a:ea typeface="+mj-ea"/>
              </a:rPr>
              <a:t>취득가능 자</a:t>
            </a:r>
            <a:endParaRPr lang="en-US" altLang="ko-KR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120597" y="1925304"/>
            <a:ext cx="4096803" cy="351568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  ·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외국어시험 합격  </a:t>
            </a:r>
            <a:r>
              <a:rPr lang="en-US" altLang="ko-KR" sz="700" b="1" dirty="0" smtClean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ko-KR" altLang="en-US" sz="700" b="1" dirty="0" smtClean="0">
                <a:solidFill>
                  <a:schemeClr val="tx1"/>
                </a:solidFill>
                <a:latin typeface="+mj-ea"/>
                <a:ea typeface="+mj-ea"/>
              </a:rPr>
              <a:t>종합시험은 합격여부와 상관없이 학위청구논문 신청가능</a:t>
            </a:r>
            <a:r>
              <a:rPr lang="en-US" altLang="ko-KR" sz="700" b="1" dirty="0" smtClean="0">
                <a:solidFill>
                  <a:schemeClr val="tx1"/>
                </a:solidFill>
                <a:latin typeface="+mj-ea"/>
                <a:ea typeface="+mj-ea"/>
              </a:rPr>
              <a:t>)</a:t>
            </a:r>
            <a:endParaRPr lang="en-US" altLang="ko-KR" sz="7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  · </a:t>
            </a:r>
            <a:r>
              <a:rPr lang="ko-KR" altLang="en-US" sz="900" b="1" dirty="0">
                <a:solidFill>
                  <a:schemeClr val="tx1"/>
                </a:solidFill>
                <a:latin typeface="+mj-ea"/>
                <a:ea typeface="+mj-ea"/>
              </a:rPr>
              <a:t>단과대학 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/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학과 내규 충족 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예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.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학술지 논문 게재 실적 등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해당 학과만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)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   </a:t>
            </a:r>
            <a:endParaRPr lang="ko-KR" altLang="en-US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877844" y="2330914"/>
            <a:ext cx="1339556" cy="503448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6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기 이상 등록</a:t>
            </a:r>
            <a:endParaRPr lang="en-US" altLang="ko-KR" sz="900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졸업이수학점 </a:t>
            </a:r>
            <a:r>
              <a:rPr lang="ko-KR" altLang="en-US" sz="900" b="1" dirty="0">
                <a:solidFill>
                  <a:schemeClr val="tx1"/>
                </a:solidFill>
                <a:latin typeface="+mj-ea"/>
                <a:ea typeface="+mj-ea"/>
              </a:rPr>
              <a:t>취득 또는 </a:t>
            </a:r>
            <a:endParaRPr lang="en-US" altLang="ko-KR" sz="9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ko-KR" altLang="en-US" sz="900" b="1" dirty="0" err="1" smtClean="0">
                <a:solidFill>
                  <a:schemeClr val="tx1"/>
                </a:solidFill>
                <a:latin typeface="+mj-ea"/>
                <a:ea typeface="+mj-ea"/>
              </a:rPr>
              <a:t>해당학기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ko-KR" altLang="en-US" sz="900" b="1" dirty="0">
                <a:solidFill>
                  <a:schemeClr val="tx1"/>
                </a:solidFill>
                <a:latin typeface="+mj-ea"/>
                <a:ea typeface="+mj-ea"/>
              </a:rPr>
              <a:t>취득가능 자</a:t>
            </a:r>
            <a:endParaRPr lang="en-US" altLang="ko-KR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340051" y="466036"/>
            <a:ext cx="1164477" cy="30052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tIns="3600" bIns="3600" rtlCol="0" anchor="ctr">
            <a:noAutofit/>
          </a:bodyPr>
          <a:lstStyle>
            <a:defPPr>
              <a:defRPr lang="ko-KR"/>
            </a:defPPr>
            <a:lvl1pPr algn="ctr">
              <a:defRPr sz="1050" b="1"/>
            </a:lvl1pPr>
          </a:lstStyle>
          <a:p>
            <a:r>
              <a:rPr lang="ko-KR" altLang="en-US" smtClean="0">
                <a:solidFill>
                  <a:schemeClr val="bg1"/>
                </a:solidFill>
                <a:latin typeface="+mj-ea"/>
                <a:ea typeface="+mj-ea"/>
              </a:rPr>
              <a:t>일 정</a:t>
            </a:r>
            <a:endParaRPr lang="ko-KR" altLang="en-US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120597" y="3743408"/>
            <a:ext cx="4096803" cy="360040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 ·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학과별 진행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자세한 심사 일정은 단과대학 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RC</a:t>
            </a:r>
            <a:r>
              <a:rPr lang="ko-KR" altLang="en-US" sz="900" b="1" dirty="0" err="1" smtClean="0">
                <a:solidFill>
                  <a:schemeClr val="tx1"/>
                </a:solidFill>
                <a:latin typeface="+mj-ea"/>
                <a:ea typeface="+mj-ea"/>
              </a:rPr>
              <a:t>행정팀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 문의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)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endParaRPr lang="ko-KR" altLang="en-US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18358" y="5109336"/>
            <a:ext cx="4099042" cy="335888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en-US" altLang="ko-KR" sz="900" b="1" dirty="0">
                <a:solidFill>
                  <a:schemeClr val="tx1"/>
                </a:solidFill>
                <a:latin typeface="+mj-ea"/>
                <a:ea typeface="+mj-ea"/>
              </a:rPr>
              <a:t>·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논문심사결과보고서 및 관련 서류 제출</a:t>
            </a:r>
            <a:endParaRPr lang="ko-KR" altLang="en-US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118358" y="5773934"/>
            <a:ext cx="4099042" cy="199750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 ·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논문 </a:t>
            </a:r>
            <a:r>
              <a:rPr lang="ko-KR" altLang="en-US" sz="900" b="1" dirty="0" err="1" smtClean="0">
                <a:solidFill>
                  <a:schemeClr val="tx1"/>
                </a:solidFill>
                <a:latin typeface="+mj-ea"/>
                <a:ea typeface="+mj-ea"/>
              </a:rPr>
              <a:t>최종파일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 온라인 제출</a:t>
            </a:r>
            <a:endParaRPr lang="en-US" altLang="ko-KR" sz="900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118358" y="4212422"/>
            <a:ext cx="4099042" cy="584730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·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논문제목수정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심사위원 변경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심사취소 신청은  해당자에  한함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endParaRPr lang="ko-KR" altLang="en-US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636195" y="467665"/>
            <a:ext cx="1152128" cy="30052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tIns="3600" bIns="3600" rtlCol="0" anchor="ctr">
            <a:noAutofit/>
          </a:bodyPr>
          <a:lstStyle>
            <a:defPPr>
              <a:defRPr lang="ko-KR"/>
            </a:defPPr>
            <a:lvl1pPr algn="ctr">
              <a:defRPr sz="1050" b="1"/>
            </a:lvl1pPr>
          </a:lstStyle>
          <a:p>
            <a:r>
              <a:rPr lang="ko-KR" altLang="en-US" dirty="0" smtClean="0">
                <a:solidFill>
                  <a:schemeClr val="bg1"/>
                </a:solidFill>
                <a:latin typeface="+mj-ea"/>
                <a:ea typeface="+mj-ea"/>
              </a:rPr>
              <a:t>신청</a:t>
            </a:r>
            <a:r>
              <a:rPr lang="en-US" altLang="ko-KR" dirty="0" smtClean="0">
                <a:solidFill>
                  <a:schemeClr val="bg1"/>
                </a:solidFill>
                <a:latin typeface="+mj-ea"/>
                <a:ea typeface="+mj-ea"/>
              </a:rPr>
              <a:t>/</a:t>
            </a:r>
            <a:r>
              <a:rPr lang="ko-KR" altLang="en-US" dirty="0" smtClean="0">
                <a:solidFill>
                  <a:schemeClr val="bg1"/>
                </a:solidFill>
                <a:latin typeface="+mj-ea"/>
                <a:ea typeface="+mj-ea"/>
              </a:rPr>
              <a:t>제출처</a:t>
            </a:r>
            <a:endParaRPr lang="ko-KR" altLang="en-US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340050" y="1931746"/>
            <a:ext cx="1164476" cy="14972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 sz="900" b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defRPr>
            </a:lvl1pPr>
          </a:lstStyle>
          <a:p>
            <a:pPr fontAlgn="base"/>
            <a:r>
              <a:rPr lang="en-US" altLang="ko-KR" dirty="0" smtClean="0">
                <a:latin typeface="+mj-ea"/>
                <a:ea typeface="+mj-ea"/>
              </a:rPr>
              <a:t>3.4(</a:t>
            </a:r>
            <a:r>
              <a:rPr lang="ko-KR" altLang="en-US" dirty="0">
                <a:latin typeface="+mj-ea"/>
                <a:ea typeface="+mj-ea"/>
              </a:rPr>
              <a:t>화</a:t>
            </a:r>
            <a:r>
              <a:rPr lang="en-US" altLang="ko-KR" dirty="0" smtClean="0">
                <a:latin typeface="+mj-ea"/>
                <a:ea typeface="+mj-ea"/>
              </a:rPr>
              <a:t>)~5.16(</a:t>
            </a:r>
            <a:r>
              <a:rPr lang="ko-KR" altLang="en-US" dirty="0">
                <a:latin typeface="+mj-ea"/>
                <a:ea typeface="+mj-ea"/>
              </a:rPr>
              <a:t>금</a:t>
            </a:r>
            <a:r>
              <a:rPr lang="en-US" altLang="ko-KR" dirty="0" smtClean="0">
                <a:latin typeface="+mj-ea"/>
                <a:ea typeface="+mj-ea"/>
              </a:rPr>
              <a:t>)</a:t>
            </a:r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340050" y="5109338"/>
            <a:ext cx="1164476" cy="335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 sz="900" b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defRPr>
            </a:lvl1pPr>
          </a:lstStyle>
          <a:p>
            <a:pPr fontAlgn="base" latinLnBrk="0"/>
            <a:r>
              <a:rPr lang="en-US" altLang="ko-KR" dirty="0" smtClean="0">
                <a:latin typeface="+mj-ea"/>
                <a:ea typeface="+mj-ea"/>
              </a:rPr>
              <a:t>6.18(</a:t>
            </a:r>
            <a:r>
              <a:rPr lang="ko-KR" altLang="en-US" dirty="0">
                <a:latin typeface="+mj-ea"/>
                <a:ea typeface="+mj-ea"/>
              </a:rPr>
              <a:t>수</a:t>
            </a:r>
            <a:r>
              <a:rPr lang="en-US" altLang="ko-KR" dirty="0" smtClean="0">
                <a:latin typeface="+mj-ea"/>
                <a:ea typeface="+mj-ea"/>
              </a:rPr>
              <a:t>)</a:t>
            </a:r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340050" y="5773932"/>
            <a:ext cx="1164476" cy="4401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 sz="900" b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defRPr>
            </a:lvl1pPr>
          </a:lstStyle>
          <a:p>
            <a:r>
              <a:rPr lang="en-US" altLang="ko-KR" dirty="0" smtClean="0">
                <a:latin typeface="+mj-ea"/>
                <a:ea typeface="+mj-ea"/>
              </a:rPr>
              <a:t>6.25(</a:t>
            </a:r>
            <a:r>
              <a:rPr lang="ko-KR" altLang="en-US" dirty="0">
                <a:latin typeface="+mj-ea"/>
                <a:ea typeface="+mj-ea"/>
              </a:rPr>
              <a:t>수</a:t>
            </a:r>
            <a:r>
              <a:rPr lang="en-US" altLang="ko-KR" dirty="0" smtClean="0">
                <a:latin typeface="+mj-ea"/>
                <a:ea typeface="+mj-ea"/>
              </a:rPr>
              <a:t>)</a:t>
            </a:r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7636195" y="1942705"/>
            <a:ext cx="1152127" cy="898039"/>
          </a:xfrm>
          <a:prstGeom prst="rect">
            <a:avLst/>
          </a:prstGeom>
          <a:solidFill>
            <a:schemeClr val="bg2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HY-in</a:t>
            </a:r>
            <a:endParaRPr lang="ko-KR" altLang="en-US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8" name="직사각형 67"/>
          <p:cNvSpPr/>
          <p:nvPr/>
        </p:nvSpPr>
        <p:spPr>
          <a:xfrm>
            <a:off x="7636190" y="5102329"/>
            <a:ext cx="1152127" cy="342894"/>
          </a:xfrm>
          <a:prstGeom prst="rect">
            <a:avLst/>
          </a:prstGeom>
          <a:solidFill>
            <a:schemeClr val="bg2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단과대학 행정팀</a:t>
            </a:r>
            <a:endParaRPr lang="ko-KR" altLang="en-US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7636190" y="5773933"/>
            <a:ext cx="1152126" cy="199751"/>
          </a:xfrm>
          <a:prstGeom prst="rect">
            <a:avLst/>
          </a:prstGeom>
          <a:solidFill>
            <a:schemeClr val="bg2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b="1" dirty="0" err="1" smtClean="0">
                <a:solidFill>
                  <a:schemeClr val="tx1"/>
                </a:solidFill>
                <a:latin typeface="+mj-ea"/>
                <a:ea typeface="+mj-ea"/>
              </a:rPr>
              <a:t>백남학술정보관</a:t>
            </a:r>
            <a:endParaRPr lang="en-US" altLang="ko-KR" sz="900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1" name="아래쪽 화살표 70"/>
          <p:cNvSpPr/>
          <p:nvPr/>
        </p:nvSpPr>
        <p:spPr>
          <a:xfrm>
            <a:off x="1019588" y="3504492"/>
            <a:ext cx="264061" cy="212541"/>
          </a:xfrm>
          <a:prstGeom prst="downArrow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j-ea"/>
              <a:ea typeface="+mj-ea"/>
            </a:endParaRPr>
          </a:p>
        </p:txBody>
      </p:sp>
      <p:sp>
        <p:nvSpPr>
          <p:cNvPr id="72" name="아래쪽 화살표 71"/>
          <p:cNvSpPr/>
          <p:nvPr/>
        </p:nvSpPr>
        <p:spPr>
          <a:xfrm>
            <a:off x="1019587" y="4889787"/>
            <a:ext cx="264061" cy="212541"/>
          </a:xfrm>
          <a:prstGeom prst="downArrow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j-ea"/>
              <a:ea typeface="+mj-ea"/>
            </a:endParaRPr>
          </a:p>
        </p:txBody>
      </p:sp>
      <p:sp>
        <p:nvSpPr>
          <p:cNvPr id="73" name="아래쪽 화살표 72"/>
          <p:cNvSpPr/>
          <p:nvPr/>
        </p:nvSpPr>
        <p:spPr>
          <a:xfrm>
            <a:off x="1019586" y="5525324"/>
            <a:ext cx="264061" cy="212541"/>
          </a:xfrm>
          <a:prstGeom prst="downArrow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j-ea"/>
              <a:ea typeface="+mj-e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504" y="6294512"/>
            <a:ext cx="45528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>
                <a:latin typeface="+mj-ea"/>
                <a:ea typeface="+mj-ea"/>
              </a:rPr>
              <a:t>※ </a:t>
            </a:r>
            <a:r>
              <a:rPr lang="ko-KR" altLang="en-US" sz="900" dirty="0" smtClean="0">
                <a:latin typeface="+mj-ea"/>
                <a:ea typeface="+mj-ea"/>
              </a:rPr>
              <a:t>논문에 관한 세부 절차 및 방법은 대학원 홈페이지 공지사항을 참조하기 바랍니다</a:t>
            </a:r>
            <a:r>
              <a:rPr lang="en-US" altLang="ko-KR" sz="900" dirty="0" smtClean="0">
                <a:latin typeface="+mj-ea"/>
                <a:ea typeface="+mj-ea"/>
              </a:rPr>
              <a:t>.</a:t>
            </a:r>
            <a:endParaRPr lang="ko-KR" altLang="en-US" sz="900" dirty="0">
              <a:latin typeface="+mj-ea"/>
              <a:ea typeface="+mj-ea"/>
            </a:endParaRPr>
          </a:p>
        </p:txBody>
      </p:sp>
      <p:sp>
        <p:nvSpPr>
          <p:cNvPr id="66" name="직사각형 65"/>
          <p:cNvSpPr/>
          <p:nvPr/>
        </p:nvSpPr>
        <p:spPr>
          <a:xfrm>
            <a:off x="7636192" y="4145675"/>
            <a:ext cx="1152127" cy="183426"/>
          </a:xfrm>
          <a:prstGeom prst="rect">
            <a:avLst/>
          </a:prstGeom>
          <a:solidFill>
            <a:schemeClr val="bg2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HY-in</a:t>
            </a:r>
            <a:endParaRPr lang="ko-KR" altLang="en-US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4" name="직사각형 73"/>
          <p:cNvSpPr/>
          <p:nvPr/>
        </p:nvSpPr>
        <p:spPr>
          <a:xfrm>
            <a:off x="7636191" y="4370262"/>
            <a:ext cx="1152127" cy="183426"/>
          </a:xfrm>
          <a:prstGeom prst="rect">
            <a:avLst/>
          </a:prstGeom>
          <a:solidFill>
            <a:schemeClr val="bg2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HY-in</a:t>
            </a:r>
            <a:endParaRPr lang="ko-KR" altLang="en-US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5" name="직사각형 74"/>
          <p:cNvSpPr/>
          <p:nvPr/>
        </p:nvSpPr>
        <p:spPr>
          <a:xfrm>
            <a:off x="7636190" y="4597991"/>
            <a:ext cx="1152127" cy="183426"/>
          </a:xfrm>
          <a:prstGeom prst="rect">
            <a:avLst/>
          </a:prstGeom>
          <a:solidFill>
            <a:schemeClr val="bg2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단과대학 행정팀</a:t>
            </a:r>
            <a:endParaRPr lang="en-US" altLang="ko-KR" sz="105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367945" y="2994100"/>
            <a:ext cx="1650183" cy="4349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smtClean="0">
                <a:solidFill>
                  <a:schemeClr val="tx1"/>
                </a:solidFill>
                <a:latin typeface="+mj-ea"/>
                <a:ea typeface="+mj-ea"/>
              </a:rPr>
              <a:t>서류 제출</a:t>
            </a:r>
            <a:endParaRPr lang="ko-KR" altLang="en-US" sz="11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7636194" y="2935221"/>
            <a:ext cx="1152127" cy="493779"/>
          </a:xfrm>
          <a:prstGeom prst="rect">
            <a:avLst/>
          </a:prstGeom>
          <a:solidFill>
            <a:schemeClr val="bg2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단과대학 </a:t>
            </a:r>
            <a:r>
              <a:rPr lang="ko-KR" altLang="en-US" sz="900" b="1" dirty="0" err="1" smtClean="0">
                <a:solidFill>
                  <a:schemeClr val="tx1"/>
                </a:solidFill>
                <a:latin typeface="+mj-ea"/>
                <a:ea typeface="+mj-ea"/>
              </a:rPr>
              <a:t>행정팀</a:t>
            </a:r>
            <a:endParaRPr lang="ko-KR" altLang="en-US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120597" y="3012711"/>
            <a:ext cx="4096803" cy="408741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· (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박사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ko-KR" altLang="en-US" sz="900" b="1" dirty="0" err="1" smtClean="0">
                <a:solidFill>
                  <a:schemeClr val="tx1"/>
                </a:solidFill>
                <a:latin typeface="+mj-ea"/>
                <a:ea typeface="+mj-ea"/>
              </a:rPr>
              <a:t>석박통합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 중 학과 </a:t>
            </a:r>
            <a:r>
              <a:rPr lang="ko-KR" altLang="en-US" sz="900" b="1" u="sng" dirty="0" err="1" smtClean="0">
                <a:solidFill>
                  <a:schemeClr val="tx1"/>
                </a:solidFill>
                <a:latin typeface="+mj-ea"/>
                <a:ea typeface="+mj-ea"/>
              </a:rPr>
              <a:t>필요시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)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이력 및 경력서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사진 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5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부</a:t>
            </a:r>
            <a:r>
              <a:rPr lang="en-US" altLang="ko-KR" sz="900" b="1" dirty="0" smtClean="0">
                <a:solidFill>
                  <a:srgbClr val="FF0000"/>
                </a:solidFill>
                <a:latin typeface="+mj-ea"/>
                <a:ea typeface="+mj-ea"/>
              </a:rPr>
              <a:t>(</a:t>
            </a:r>
            <a:r>
              <a:rPr lang="ko-KR" altLang="en-US" sz="900" b="1" dirty="0" smtClean="0">
                <a:solidFill>
                  <a:srgbClr val="FF0000"/>
                </a:solidFill>
                <a:latin typeface="+mj-ea"/>
                <a:ea typeface="+mj-ea"/>
              </a:rPr>
              <a:t>경영대학 해당 </a:t>
            </a:r>
            <a:r>
              <a:rPr lang="en-US" altLang="ko-KR" sz="900" b="1" dirty="0" smtClean="0">
                <a:solidFill>
                  <a:srgbClr val="FF0000"/>
                </a:solidFill>
                <a:latin typeface="+mj-ea"/>
                <a:ea typeface="+mj-ea"/>
              </a:rPr>
              <a:t>X)</a:t>
            </a:r>
            <a:endParaRPr lang="en-US" altLang="ko-KR" sz="9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cxnSp>
        <p:nvCxnSpPr>
          <p:cNvPr id="15" name="직선 화살표 연결선 14"/>
          <p:cNvCxnSpPr>
            <a:stCxn id="12" idx="2"/>
            <a:endCxn id="76" idx="0"/>
          </p:cNvCxnSpPr>
          <p:nvPr/>
        </p:nvCxnSpPr>
        <p:spPr>
          <a:xfrm>
            <a:off x="1193037" y="2832694"/>
            <a:ext cx="0" cy="1614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직사각형 47"/>
          <p:cNvSpPr/>
          <p:nvPr/>
        </p:nvSpPr>
        <p:spPr>
          <a:xfrm>
            <a:off x="367945" y="881672"/>
            <a:ext cx="1650183" cy="308333"/>
          </a:xfrm>
          <a:prstGeom prst="rect">
            <a:avLst/>
          </a:prstGeom>
          <a:solidFill>
            <a:schemeClr val="bg2"/>
          </a:solidFill>
          <a:ln w="31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smtClean="0">
                <a:solidFill>
                  <a:schemeClr val="tx1"/>
                </a:solidFill>
                <a:latin typeface="+mj-ea"/>
                <a:ea typeface="+mj-ea"/>
              </a:rPr>
              <a:t>외국어시험 합격 </a:t>
            </a:r>
            <a:endParaRPr lang="ko-KR" altLang="en-US" sz="11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120598" y="881672"/>
            <a:ext cx="4096803" cy="315080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·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석사 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: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영어 또는 한국어 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외국국적자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)</a:t>
            </a:r>
          </a:p>
          <a:p>
            <a:pPr algn="l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·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박사 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: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영어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또는 한국어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제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2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외국어 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제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2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외국어는 해당학과에 한함</a:t>
            </a:r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)</a:t>
            </a:r>
          </a:p>
        </p:txBody>
      </p:sp>
      <p:sp>
        <p:nvSpPr>
          <p:cNvPr id="58" name="직사각형 57"/>
          <p:cNvSpPr/>
          <p:nvPr/>
        </p:nvSpPr>
        <p:spPr>
          <a:xfrm>
            <a:off x="7636195" y="866650"/>
            <a:ext cx="1152128" cy="321310"/>
          </a:xfrm>
          <a:prstGeom prst="rect">
            <a:avLst/>
          </a:prstGeom>
          <a:solidFill>
            <a:schemeClr val="bg2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+mj-ea"/>
                <a:ea typeface="+mj-ea"/>
              </a:rPr>
              <a:t>HY-in</a:t>
            </a:r>
          </a:p>
          <a:p>
            <a:pPr algn="ctr"/>
            <a:r>
              <a:rPr lang="en-US" altLang="ko-KR" sz="800" b="1" dirty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+mj-ea"/>
                <a:ea typeface="+mj-ea"/>
              </a:rPr>
              <a:t>대학원팀</a:t>
            </a:r>
            <a:r>
              <a:rPr lang="en-US" altLang="ko-KR" sz="800" b="1" dirty="0" smtClean="0">
                <a:solidFill>
                  <a:schemeClr val="tx1"/>
                </a:solidFill>
                <a:latin typeface="+mj-ea"/>
                <a:ea typeface="+mj-ea"/>
              </a:rPr>
              <a:t>)</a:t>
            </a:r>
            <a:endParaRPr lang="ko-KR" altLang="en-US" sz="8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3" name="직사각형 62"/>
          <p:cNvSpPr/>
          <p:nvPr/>
        </p:nvSpPr>
        <p:spPr>
          <a:xfrm>
            <a:off x="367945" y="1278626"/>
            <a:ext cx="1650183" cy="33541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smtClean="0">
                <a:solidFill>
                  <a:schemeClr val="tx1"/>
                </a:solidFill>
                <a:latin typeface="+mj-ea"/>
                <a:ea typeface="+mj-ea"/>
              </a:rPr>
              <a:t>연구계획서 입력 </a:t>
            </a:r>
            <a:endParaRPr lang="ko-KR" altLang="en-US" sz="11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120598" y="1291454"/>
            <a:ext cx="1328971" cy="294910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>
              <a:defRPr sz="900">
                <a:latin typeface="돋움" panose="020B0600000101010101" pitchFamily="50" charset="-127"/>
                <a:ea typeface="돋움" panose="020B0600000101010101" pitchFamily="50" charset="-127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en-US" altLang="ko-KR" b="1" dirty="0">
                <a:solidFill>
                  <a:schemeClr val="tx1"/>
                </a:solidFill>
                <a:latin typeface="+mj-ea"/>
                <a:ea typeface="+mj-ea"/>
              </a:rPr>
              <a:t>3</a:t>
            </a:r>
            <a:r>
              <a:rPr lang="ko-KR" altLang="en-US" b="1" dirty="0">
                <a:solidFill>
                  <a:schemeClr val="tx1"/>
                </a:solidFill>
                <a:latin typeface="+mj-ea"/>
                <a:ea typeface="+mj-ea"/>
              </a:rPr>
              <a:t>기 이상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527499" y="1291454"/>
            <a:ext cx="1281892" cy="294910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>
              <a:defRPr sz="900">
                <a:latin typeface="돋움" panose="020B0600000101010101" pitchFamily="50" charset="-127"/>
                <a:ea typeface="돋움" panose="020B0600000101010101" pitchFamily="50" charset="-127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en-US" altLang="ko-KR" b="1" dirty="0">
                <a:solidFill>
                  <a:schemeClr val="tx1"/>
                </a:solidFill>
                <a:latin typeface="+mj-ea"/>
                <a:ea typeface="+mj-ea"/>
              </a:rPr>
              <a:t>3</a:t>
            </a:r>
            <a:r>
              <a:rPr lang="ko-KR" altLang="en-US" b="1" dirty="0">
                <a:solidFill>
                  <a:schemeClr val="tx1"/>
                </a:solidFill>
                <a:latin typeface="+mj-ea"/>
                <a:ea typeface="+mj-ea"/>
              </a:rPr>
              <a:t>기 이상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340050" y="1288450"/>
            <a:ext cx="1164477" cy="3255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 sz="900" b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defRPr>
            </a:lvl1pPr>
          </a:lstStyle>
          <a:p>
            <a:pPr fontAlgn="base"/>
            <a:r>
              <a:rPr lang="en-US" altLang="ko-KR" dirty="0" smtClean="0">
                <a:latin typeface="+mj-ea"/>
                <a:ea typeface="+mj-ea"/>
              </a:rPr>
              <a:t>3.4(</a:t>
            </a:r>
            <a:r>
              <a:rPr lang="ko-KR" altLang="en-US" dirty="0">
                <a:latin typeface="+mj-ea"/>
                <a:ea typeface="+mj-ea"/>
              </a:rPr>
              <a:t>화</a:t>
            </a:r>
            <a:r>
              <a:rPr lang="en-US" altLang="ko-KR" dirty="0" smtClean="0">
                <a:latin typeface="+mj-ea"/>
                <a:ea typeface="+mj-ea"/>
              </a:rPr>
              <a:t>)~5.9(</a:t>
            </a:r>
            <a:r>
              <a:rPr lang="ko-KR" altLang="en-US" dirty="0" smtClean="0">
                <a:latin typeface="+mj-ea"/>
                <a:ea typeface="+mj-ea"/>
              </a:rPr>
              <a:t>금</a:t>
            </a:r>
            <a:r>
              <a:rPr lang="en-US" altLang="ko-KR" dirty="0" smtClean="0">
                <a:latin typeface="+mj-ea"/>
                <a:ea typeface="+mj-ea"/>
              </a:rPr>
              <a:t>)</a:t>
            </a:r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7636195" y="1291454"/>
            <a:ext cx="1152128" cy="322586"/>
          </a:xfrm>
          <a:prstGeom prst="rect">
            <a:avLst/>
          </a:prstGeom>
          <a:solidFill>
            <a:schemeClr val="bg2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+mj-ea"/>
                <a:ea typeface="+mj-ea"/>
              </a:rPr>
              <a:t>HY-in</a:t>
            </a:r>
            <a:endParaRPr lang="ko-KR" altLang="en-US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329888" y="1628800"/>
            <a:ext cx="21755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 smtClean="0">
                <a:latin typeface="+mj-ea"/>
                <a:ea typeface="+mj-ea"/>
              </a:rPr>
              <a:t>학생 입력</a:t>
            </a:r>
            <a:r>
              <a:rPr lang="en-US" altLang="ko-KR" sz="800" dirty="0" smtClean="0">
                <a:latin typeface="+mj-ea"/>
                <a:ea typeface="+mj-ea"/>
                <a:sym typeface="Wingdings" panose="05000000000000000000" pitchFamily="2" charset="2"/>
              </a:rPr>
              <a:t></a:t>
            </a:r>
            <a:r>
              <a:rPr lang="ko-KR" altLang="en-US" sz="800" dirty="0" smtClean="0">
                <a:latin typeface="+mj-ea"/>
                <a:ea typeface="+mj-ea"/>
                <a:sym typeface="Wingdings" panose="05000000000000000000" pitchFamily="2" charset="2"/>
              </a:rPr>
              <a:t>지도교수 승인</a:t>
            </a:r>
            <a:r>
              <a:rPr lang="en-US" altLang="ko-KR" sz="800" dirty="0" smtClean="0">
                <a:latin typeface="+mj-ea"/>
                <a:ea typeface="+mj-ea"/>
                <a:sym typeface="Wingdings" panose="05000000000000000000" pitchFamily="2" charset="2"/>
              </a:rPr>
              <a:t> </a:t>
            </a:r>
            <a:r>
              <a:rPr lang="ko-KR" altLang="en-US" sz="800" dirty="0" smtClean="0">
                <a:latin typeface="+mj-ea"/>
                <a:ea typeface="+mj-ea"/>
                <a:sym typeface="Wingdings" panose="05000000000000000000" pitchFamily="2" charset="2"/>
              </a:rPr>
              <a:t>단과대학 승인</a:t>
            </a:r>
            <a:endParaRPr lang="ko-KR" altLang="en-US" sz="800" dirty="0">
              <a:latin typeface="+mj-ea"/>
              <a:ea typeface="+mj-ea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884001" y="1298878"/>
            <a:ext cx="1333400" cy="294910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>
              <a:defRPr sz="900">
                <a:latin typeface="돋움" panose="020B0600000101010101" pitchFamily="50" charset="-127"/>
                <a:ea typeface="돋움" panose="020B0600000101010101" pitchFamily="50" charset="-127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en-US" altLang="ko-KR" b="1" dirty="0" smtClean="0">
                <a:solidFill>
                  <a:schemeClr val="tx1"/>
                </a:solidFill>
                <a:latin typeface="+mj-ea"/>
                <a:ea typeface="+mj-ea"/>
              </a:rPr>
              <a:t>5</a:t>
            </a:r>
            <a:r>
              <a:rPr lang="ko-KR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기 </a:t>
            </a:r>
            <a:r>
              <a:rPr lang="ko-KR" altLang="en-US" b="1" dirty="0">
                <a:solidFill>
                  <a:schemeClr val="tx1"/>
                </a:solidFill>
                <a:latin typeface="+mj-ea"/>
                <a:ea typeface="+mj-ea"/>
              </a:rPr>
              <a:t>이상</a:t>
            </a:r>
          </a:p>
        </p:txBody>
      </p:sp>
      <p:sp>
        <p:nvSpPr>
          <p:cNvPr id="83" name="아래쪽 화살표 82"/>
          <p:cNvSpPr/>
          <p:nvPr/>
        </p:nvSpPr>
        <p:spPr>
          <a:xfrm>
            <a:off x="1019589" y="1700873"/>
            <a:ext cx="264061" cy="212541"/>
          </a:xfrm>
          <a:prstGeom prst="downArrow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j-ea"/>
              <a:ea typeface="+mj-ea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340050" y="876417"/>
            <a:ext cx="1164478" cy="3255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 sz="900" b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defRPr>
            </a:lvl1pPr>
          </a:lstStyle>
          <a:p>
            <a:pPr fontAlgn="base"/>
            <a:r>
              <a:rPr lang="en-US" altLang="ko-KR" dirty="0">
                <a:latin typeface="+mj-ea"/>
                <a:ea typeface="+mj-ea"/>
              </a:rPr>
              <a:t>4</a:t>
            </a:r>
            <a:r>
              <a:rPr lang="en-US" altLang="ko-KR" dirty="0" smtClean="0">
                <a:latin typeface="+mj-ea"/>
                <a:ea typeface="+mj-ea"/>
              </a:rPr>
              <a:t>.7(</a:t>
            </a:r>
            <a:r>
              <a:rPr lang="ko-KR" altLang="en-US" dirty="0">
                <a:latin typeface="+mj-ea"/>
                <a:ea typeface="+mj-ea"/>
              </a:rPr>
              <a:t>월</a:t>
            </a:r>
            <a:r>
              <a:rPr lang="en-US" altLang="ko-KR" dirty="0" smtClean="0">
                <a:latin typeface="+mj-ea"/>
                <a:ea typeface="+mj-ea"/>
              </a:rPr>
              <a:t>)</a:t>
            </a:r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340050" y="3743408"/>
            <a:ext cx="1164476" cy="1053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 sz="900" b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defRPr>
            </a:lvl1pPr>
          </a:lstStyle>
          <a:p>
            <a:pPr fontAlgn="base"/>
            <a:r>
              <a:rPr lang="en-US" altLang="ko-KR" dirty="0" smtClean="0">
                <a:latin typeface="+mj-ea"/>
                <a:ea typeface="+mj-ea"/>
              </a:rPr>
              <a:t>3.6(</a:t>
            </a:r>
            <a:r>
              <a:rPr lang="ko-KR" altLang="en-US" dirty="0">
                <a:latin typeface="+mj-ea"/>
                <a:ea typeface="+mj-ea"/>
              </a:rPr>
              <a:t>목</a:t>
            </a:r>
            <a:r>
              <a:rPr lang="en-US" altLang="ko-KR" dirty="0" smtClean="0">
                <a:latin typeface="+mj-ea"/>
                <a:ea typeface="+mj-ea"/>
              </a:rPr>
              <a:t>)~6.17(</a:t>
            </a:r>
            <a:r>
              <a:rPr lang="ko-KR" altLang="en-US" dirty="0">
                <a:latin typeface="+mj-ea"/>
                <a:ea typeface="+mj-ea"/>
              </a:rPr>
              <a:t>화</a:t>
            </a:r>
            <a:r>
              <a:rPr lang="en-US" altLang="ko-KR" dirty="0" smtClean="0">
                <a:latin typeface="+mj-ea"/>
                <a:ea typeface="+mj-ea"/>
              </a:rPr>
              <a:t>)</a:t>
            </a:r>
          </a:p>
          <a:p>
            <a:pPr fontAlgn="base"/>
            <a:endParaRPr lang="en-US" altLang="ko-KR" dirty="0">
              <a:latin typeface="+mj-ea"/>
              <a:ea typeface="+mj-ea"/>
            </a:endParaRPr>
          </a:p>
          <a:p>
            <a:pPr fontAlgn="base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*</a:t>
            </a:r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심사위원변경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,</a:t>
            </a:r>
          </a:p>
          <a:p>
            <a:pPr fontAlgn="base"/>
            <a:r>
              <a:rPr lang="ko-KR" altLang="en-US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심사취소는</a:t>
            </a:r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 </a:t>
            </a:r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  <a:p>
            <a:pPr fontAlgn="base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5.23(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금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)</a:t>
            </a:r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까지</a:t>
            </a:r>
            <a:endParaRPr lang="ko-KR" altLang="en-US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084642" y="1581038"/>
            <a:ext cx="27879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700" dirty="0" smtClean="0">
                <a:latin typeface="+mj-ea"/>
                <a:ea typeface="+mj-ea"/>
              </a:rPr>
              <a:t>외국어시험</a:t>
            </a:r>
            <a:r>
              <a:rPr lang="en-US" altLang="ko-KR" sz="700" dirty="0" smtClean="0">
                <a:latin typeface="+mj-ea"/>
                <a:ea typeface="+mj-ea"/>
              </a:rPr>
              <a:t>, </a:t>
            </a:r>
            <a:r>
              <a:rPr lang="ko-KR" altLang="en-US" sz="700" dirty="0" smtClean="0">
                <a:latin typeface="+mj-ea"/>
                <a:ea typeface="+mj-ea"/>
              </a:rPr>
              <a:t>종합시험 합격여부와 상관없이 연구계획서 입력가능</a:t>
            </a:r>
            <a:endParaRPr lang="ko-KR" altLang="en-US" sz="700" dirty="0">
              <a:latin typeface="+mj-ea"/>
              <a:ea typeface="+mj-ea"/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364897" y="4399160"/>
            <a:ext cx="1650183" cy="209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+mj-ea"/>
                <a:ea typeface="+mj-ea"/>
              </a:rPr>
              <a:t>심사위원 변경</a:t>
            </a:r>
            <a:endParaRPr lang="ko-KR" altLang="en-US" sz="1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361849" y="4643000"/>
            <a:ext cx="1650183" cy="209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err="1" smtClean="0">
                <a:solidFill>
                  <a:schemeClr val="tx1"/>
                </a:solidFill>
                <a:latin typeface="+mj-ea"/>
                <a:ea typeface="+mj-ea"/>
              </a:rPr>
              <a:t>심사취소</a:t>
            </a:r>
            <a:r>
              <a:rPr lang="ko-KR" altLang="en-US" sz="1000" b="1" dirty="0" smtClean="0">
                <a:solidFill>
                  <a:schemeClr val="tx1"/>
                </a:solidFill>
                <a:latin typeface="+mj-ea"/>
                <a:ea typeface="+mj-ea"/>
              </a:rPr>
              <a:t> 신청</a:t>
            </a:r>
            <a:endParaRPr lang="ko-KR" altLang="en-US" sz="1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118358" y="2820447"/>
            <a:ext cx="26869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 smtClean="0">
                <a:latin typeface="+mj-ea"/>
                <a:ea typeface="+mj-ea"/>
              </a:rPr>
              <a:t>학생 입력</a:t>
            </a:r>
            <a:r>
              <a:rPr lang="en-US" altLang="ko-KR" sz="800" dirty="0" smtClean="0">
                <a:latin typeface="+mj-ea"/>
                <a:ea typeface="+mj-ea"/>
                <a:sym typeface="Wingdings" panose="05000000000000000000" pitchFamily="2" charset="2"/>
              </a:rPr>
              <a:t></a:t>
            </a:r>
            <a:r>
              <a:rPr lang="ko-KR" altLang="en-US" sz="800" dirty="0" smtClean="0">
                <a:latin typeface="+mj-ea"/>
                <a:ea typeface="+mj-ea"/>
                <a:sym typeface="Wingdings" panose="05000000000000000000" pitchFamily="2" charset="2"/>
              </a:rPr>
              <a:t>지도교수 승인</a:t>
            </a:r>
            <a:r>
              <a:rPr lang="en-US" altLang="ko-KR" sz="800" dirty="0" smtClean="0">
                <a:latin typeface="+mj-ea"/>
                <a:ea typeface="+mj-ea"/>
                <a:sym typeface="Wingdings" panose="05000000000000000000" pitchFamily="2" charset="2"/>
              </a:rPr>
              <a:t></a:t>
            </a:r>
            <a:r>
              <a:rPr lang="ko-KR" altLang="en-US" sz="800" dirty="0" smtClean="0">
                <a:latin typeface="+mj-ea"/>
                <a:ea typeface="+mj-ea"/>
                <a:sym typeface="Wingdings" panose="05000000000000000000" pitchFamily="2" charset="2"/>
              </a:rPr>
              <a:t>주임교수 승인</a:t>
            </a:r>
            <a:r>
              <a:rPr lang="en-US" altLang="ko-KR" sz="800" dirty="0" smtClean="0">
                <a:latin typeface="+mj-ea"/>
                <a:sym typeface="Wingdings" panose="05000000000000000000" pitchFamily="2" charset="2"/>
              </a:rPr>
              <a:t></a:t>
            </a:r>
            <a:r>
              <a:rPr lang="ko-KR" altLang="en-US" sz="800" dirty="0" smtClean="0">
                <a:latin typeface="+mj-ea"/>
                <a:ea typeface="+mj-ea"/>
                <a:sym typeface="Wingdings" panose="05000000000000000000" pitchFamily="2" charset="2"/>
              </a:rPr>
              <a:t>학장 승인</a:t>
            </a:r>
            <a:endParaRPr lang="ko-KR" altLang="en-US" sz="800" dirty="0">
              <a:latin typeface="+mj-ea"/>
              <a:ea typeface="+mj-ea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118358" y="6010791"/>
            <a:ext cx="4099042" cy="192832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sz="900" b="1" dirty="0" smtClean="0">
                <a:solidFill>
                  <a:schemeClr val="tx1"/>
                </a:solidFill>
                <a:latin typeface="+mj-ea"/>
              </a:rPr>
              <a:t>· 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</a:rPr>
              <a:t>논문 </a:t>
            </a:r>
            <a:r>
              <a:rPr lang="ko-KR" altLang="en-US" sz="900" b="1" dirty="0" err="1" smtClean="0">
                <a:solidFill>
                  <a:schemeClr val="tx1"/>
                </a:solidFill>
                <a:latin typeface="+mj-ea"/>
              </a:rPr>
              <a:t>온라인본</a:t>
            </a:r>
            <a:r>
              <a:rPr lang="ko-KR" altLang="en-US" sz="900" b="1" dirty="0" smtClean="0">
                <a:solidFill>
                  <a:schemeClr val="tx1"/>
                </a:solidFill>
                <a:latin typeface="+mj-ea"/>
              </a:rPr>
              <a:t> 제출 확인서 제출</a:t>
            </a:r>
            <a:endParaRPr lang="ko-KR" altLang="en-US" sz="9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7636189" y="6020197"/>
            <a:ext cx="1152127" cy="183426"/>
          </a:xfrm>
          <a:prstGeom prst="rect">
            <a:avLst/>
          </a:prstGeom>
          <a:solidFill>
            <a:schemeClr val="bg2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ko-KR" altLang="en-US" sz="900" b="1" dirty="0" smtClean="0">
                <a:solidFill>
                  <a:schemeClr val="tx1"/>
                </a:solidFill>
                <a:latin typeface="+mj-ea"/>
                <a:ea typeface="+mj-ea"/>
              </a:rPr>
              <a:t>단과대학 행정팀</a:t>
            </a:r>
            <a:endParaRPr lang="en-US" altLang="ko-KR" sz="105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42814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1912</TotalTime>
  <Words>301</Words>
  <Application>Microsoft Office PowerPoint</Application>
  <PresentationFormat>화면 슬라이드 쇼(4:3)</PresentationFormat>
  <Paragraphs>66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Wingdings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문미선</dc:creator>
  <cp:lastModifiedBy>HYU</cp:lastModifiedBy>
  <cp:revision>344</cp:revision>
  <cp:lastPrinted>2017-02-06T05:05:13Z</cp:lastPrinted>
  <dcterms:created xsi:type="dcterms:W3CDTF">2015-03-04T00:34:38Z</dcterms:created>
  <dcterms:modified xsi:type="dcterms:W3CDTF">2025-02-28T05:38:25Z</dcterms:modified>
</cp:coreProperties>
</file>