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8"/>
  </p:notesMasterIdLst>
  <p:sldIdLst>
    <p:sldId id="259" r:id="rId4"/>
    <p:sldId id="270" r:id="rId5"/>
    <p:sldId id="262" r:id="rId6"/>
    <p:sldId id="269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89578-7AE4-4658-A032-9B74C90F45D5}" type="datetimeFigureOut">
              <a:rPr lang="ko-KR" altLang="en-US" smtClean="0"/>
              <a:pPr/>
              <a:t>2017-02-15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2D529-26FE-47B0-BFD0-40D26687146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8845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DB58-C0E3-456B-83FF-25E995CA199E}" type="datetimeFigureOut">
              <a:rPr lang="ko-KR" altLang="en-US" smtClean="0"/>
              <a:pPr/>
              <a:t>2017-02-15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B8F5-7134-4C1D-A2F6-13256818BC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DB58-C0E3-456B-83FF-25E995CA199E}" type="datetimeFigureOut">
              <a:rPr lang="ko-KR" altLang="en-US" smtClean="0"/>
              <a:pPr/>
              <a:t>2017-02-15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B8F5-7134-4C1D-A2F6-13256818BC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DB58-C0E3-456B-83FF-25E995CA199E}" type="datetimeFigureOut">
              <a:rPr lang="ko-KR" altLang="en-US" smtClean="0"/>
              <a:pPr/>
              <a:t>2017-02-15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B8F5-7134-4C1D-A2F6-13256818BC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용 슬라이드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 descr="HYU_eng_blu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6551613"/>
            <a:ext cx="1571625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2" descr="line_blu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08725"/>
            <a:ext cx="91440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004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7" name="그림 4" descr="line_gray 사본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713"/>
            <a:ext cx="91440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제목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5976664" cy="43204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200" b="1" cap="all"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4" name="텍스트 개체 틀 2"/>
          <p:cNvSpPr>
            <a:spLocks noGrp="1"/>
          </p:cNvSpPr>
          <p:nvPr>
            <p:ph type="body" idx="1"/>
          </p:nvPr>
        </p:nvSpPr>
        <p:spPr>
          <a:xfrm>
            <a:off x="5796136" y="260648"/>
            <a:ext cx="3130625" cy="28803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모서리가 둥근 직사각형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모서리가 둥근 직사각형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3F416CD-67A3-4CF0-A210-F6AF31AC147F}" type="datetimeFigureOut">
              <a:rPr lang="en-US" smtClean="0">
                <a:solidFill>
                  <a:srgbClr val="438086"/>
                </a:solidFill>
              </a:rPr>
              <a:pPr/>
              <a:t>2/15/2017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6652B35-718D-4E28-AFEB-B694A3B357E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323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>
                <a:solidFill>
                  <a:srgbClr val="438086"/>
                </a:solidFill>
              </a:rPr>
              <a:pPr/>
              <a:t>2/15/2017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1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>
                <a:solidFill>
                  <a:srgbClr val="438086"/>
                </a:solidFill>
              </a:rPr>
              <a:pPr/>
              <a:t>2/15/2017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23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>
                <a:solidFill>
                  <a:srgbClr val="438086"/>
                </a:solidFill>
              </a:rPr>
              <a:pPr/>
              <a:t>2/15/2017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75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6" name="날짜 개체 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F416CD-67A3-4CF0-A210-F6AF31AC147F}" type="datetimeFigureOut">
              <a:rPr lang="en-US" smtClean="0">
                <a:solidFill>
                  <a:srgbClr val="438086"/>
                </a:solidFill>
              </a:rPr>
              <a:pPr/>
              <a:t>2/15/2017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652B35-718D-4E28-AFEB-B694A3B357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바닥글 개체 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33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3F416CD-67A3-4CF0-A210-F6AF31AC147F}" type="datetimeFigureOut">
              <a:rPr lang="en-US" smtClean="0">
                <a:solidFill>
                  <a:srgbClr val="438086"/>
                </a:solidFill>
              </a:rPr>
              <a:pPr/>
              <a:t>2/15/2017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6652B35-718D-4E28-AFEB-B694A3B357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038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>
                <a:solidFill>
                  <a:srgbClr val="438086"/>
                </a:solidFill>
              </a:rPr>
              <a:pPr/>
              <a:t>2/15/2017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9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DB58-C0E3-456B-83FF-25E995CA199E}" type="datetimeFigureOut">
              <a:rPr lang="ko-KR" altLang="en-US" smtClean="0"/>
              <a:pPr/>
              <a:t>2017-02-15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B8F5-7134-4C1D-A2F6-13256818BC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>
                <a:solidFill>
                  <a:srgbClr val="438086"/>
                </a:solidFill>
              </a:rPr>
              <a:pPr/>
              <a:t>2/15/2017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76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>
                <a:solidFill>
                  <a:srgbClr val="438086"/>
                </a:solidFill>
              </a:rPr>
              <a:pPr/>
              <a:t>2/15/2017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88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>
                <a:solidFill>
                  <a:srgbClr val="438086"/>
                </a:solidFill>
              </a:rPr>
              <a:pPr/>
              <a:t>2/15/2017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00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>
                <a:solidFill>
                  <a:srgbClr val="438086"/>
                </a:solidFill>
              </a:rPr>
              <a:pPr/>
              <a:t>2/15/2017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24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모서리가 둥근 직사각형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모서리가 둥근 직사각형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3F416CD-67A3-4CF0-A210-F6AF31AC147F}" type="datetimeFigureOut">
              <a:rPr lang="en-US" smtClean="0">
                <a:solidFill>
                  <a:srgbClr val="438086"/>
                </a:solidFill>
              </a:rPr>
              <a:pPr/>
              <a:t>2/15/2017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6652B35-718D-4E28-AFEB-B694A3B357E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07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>
                <a:solidFill>
                  <a:srgbClr val="438086"/>
                </a:solidFill>
              </a:rPr>
              <a:pPr/>
              <a:t>2/15/2017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498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>
                <a:solidFill>
                  <a:srgbClr val="438086"/>
                </a:solidFill>
              </a:rPr>
              <a:pPr/>
              <a:t>2/15/2017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57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>
                <a:solidFill>
                  <a:srgbClr val="438086"/>
                </a:solidFill>
              </a:rPr>
              <a:pPr/>
              <a:t>2/15/2017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704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6" name="날짜 개체 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F416CD-67A3-4CF0-A210-F6AF31AC147F}" type="datetimeFigureOut">
              <a:rPr lang="en-US" smtClean="0">
                <a:solidFill>
                  <a:srgbClr val="438086"/>
                </a:solidFill>
              </a:rPr>
              <a:pPr/>
              <a:t>2/15/2017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652B35-718D-4E28-AFEB-B694A3B357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바닥글 개체 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91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3F416CD-67A3-4CF0-A210-F6AF31AC147F}" type="datetimeFigureOut">
              <a:rPr lang="en-US" smtClean="0">
                <a:solidFill>
                  <a:srgbClr val="438086"/>
                </a:solidFill>
              </a:rPr>
              <a:pPr/>
              <a:t>2/15/2017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6652B35-718D-4E28-AFEB-B694A3B357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7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DB58-C0E3-456B-83FF-25E995CA199E}" type="datetimeFigureOut">
              <a:rPr lang="ko-KR" altLang="en-US" smtClean="0"/>
              <a:pPr/>
              <a:t>2017-02-15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B8F5-7134-4C1D-A2F6-13256818BC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>
                <a:solidFill>
                  <a:srgbClr val="438086"/>
                </a:solidFill>
              </a:rPr>
              <a:pPr/>
              <a:t>2/15/2017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677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>
                <a:solidFill>
                  <a:srgbClr val="438086"/>
                </a:solidFill>
              </a:rPr>
              <a:pPr/>
              <a:t>2/15/2017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39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>
                <a:solidFill>
                  <a:srgbClr val="438086"/>
                </a:solidFill>
              </a:rPr>
              <a:pPr/>
              <a:t>2/15/2017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502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>
                <a:solidFill>
                  <a:srgbClr val="438086"/>
                </a:solidFill>
              </a:rPr>
              <a:pPr/>
              <a:t>2/15/2017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920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>
                <a:solidFill>
                  <a:srgbClr val="438086"/>
                </a:solidFill>
              </a:rPr>
              <a:pPr/>
              <a:t>2/15/2017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71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DB58-C0E3-456B-83FF-25E995CA199E}" type="datetimeFigureOut">
              <a:rPr lang="ko-KR" altLang="en-US" smtClean="0"/>
              <a:pPr/>
              <a:t>2017-02-15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B8F5-7134-4C1D-A2F6-13256818BC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DB58-C0E3-456B-83FF-25E995CA199E}" type="datetimeFigureOut">
              <a:rPr lang="ko-KR" altLang="en-US" smtClean="0"/>
              <a:pPr/>
              <a:t>2017-02-15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B8F5-7134-4C1D-A2F6-13256818BC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DB58-C0E3-456B-83FF-25E995CA199E}" type="datetimeFigureOut">
              <a:rPr lang="ko-KR" altLang="en-US" smtClean="0"/>
              <a:pPr/>
              <a:t>2017-02-15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B8F5-7134-4C1D-A2F6-13256818BC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DB58-C0E3-456B-83FF-25E995CA199E}" type="datetimeFigureOut">
              <a:rPr lang="ko-KR" altLang="en-US" smtClean="0"/>
              <a:pPr/>
              <a:t>2017-02-15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B8F5-7134-4C1D-A2F6-13256818BC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DB58-C0E3-456B-83FF-25E995CA199E}" type="datetimeFigureOut">
              <a:rPr lang="ko-KR" altLang="en-US" smtClean="0"/>
              <a:pPr/>
              <a:t>2017-02-15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B8F5-7134-4C1D-A2F6-13256818BC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DB58-C0E3-456B-83FF-25E995CA199E}" type="datetimeFigureOut">
              <a:rPr lang="ko-KR" altLang="en-US" smtClean="0"/>
              <a:pPr/>
              <a:t>2017-02-15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B8F5-7134-4C1D-A2F6-13256818BC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7DB58-C0E3-456B-83FF-25E995CA199E}" type="datetimeFigureOut">
              <a:rPr lang="ko-KR" altLang="en-US" smtClean="0"/>
              <a:pPr/>
              <a:t>2017-02-15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4B8F5-7134-4C1D-A2F6-13256818BC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모서리가 둥근 직사각형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모서리가 둥근 직사각형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직사각형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직사각형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직사각형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직사각형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직사각형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직사각형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3F416CD-67A3-4CF0-A210-F6AF31AC147F}" type="datetimeFigureOut">
              <a:rPr lang="en-US" smtClean="0">
                <a:solidFill>
                  <a:srgbClr val="438086"/>
                </a:solidFill>
              </a:rPr>
              <a:pPr/>
              <a:t>2/15/2017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6652B35-718D-4E28-AFEB-B694A3B357E8}" type="slidenum">
              <a:rPr lang="en-US" smtClean="0"/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9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1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1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1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1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모서리가 둥근 직사각형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모서리가 둥근 직사각형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직사각형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직사각형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직사각형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직사각형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직사각형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직사각형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3F416CD-67A3-4CF0-A210-F6AF31AC147F}" type="datetimeFigureOut">
              <a:rPr lang="en-US" smtClean="0">
                <a:solidFill>
                  <a:srgbClr val="438086"/>
                </a:solidFill>
              </a:rPr>
              <a:pPr/>
              <a:t>2/15/2017</a:t>
            </a:fld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438086"/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6652B35-718D-4E28-AFEB-B694A3B357E8}" type="slidenum">
              <a:rPr lang="en-US" smtClean="0"/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0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1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1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1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1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2"/>
          <p:cNvSpPr>
            <a:spLocks noGrp="1"/>
          </p:cNvSpPr>
          <p:nvPr>
            <p:ph type="title"/>
          </p:nvPr>
        </p:nvSpPr>
        <p:spPr>
          <a:xfrm>
            <a:off x="395288" y="115888"/>
            <a:ext cx="5976937" cy="431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dirty="0" smtClean="0"/>
              <a:t>응급상황 발생시 교내 비상연락 체계도</a:t>
            </a:r>
            <a:endParaRPr lang="ko-KR" altLang="en-US" dirty="0"/>
          </a:p>
        </p:txBody>
      </p:sp>
      <p:sp>
        <p:nvSpPr>
          <p:cNvPr id="19461" name="TextBox 31"/>
          <p:cNvSpPr txBox="1">
            <a:spLocks noChangeArrowheads="1"/>
          </p:cNvSpPr>
          <p:nvPr/>
        </p:nvSpPr>
        <p:spPr bwMode="auto">
          <a:xfrm>
            <a:off x="352435" y="819603"/>
            <a:ext cx="72873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교내 응급상황 발생시</a:t>
            </a:r>
            <a:r>
              <a:rPr lang="en-US" altLang="ko-KR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→ 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종합상황실 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0119 (031-400-0119)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                               </a:t>
            </a:r>
            <a:r>
              <a:rPr lang="ko-KR" altLang="en-US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한양보건센터 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(031-400-4366) </a:t>
            </a:r>
            <a:endParaRPr lang="ko-KR" altLang="en-US" sz="1600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63"/>
          <p:cNvGrpSpPr>
            <a:grpSpLocks/>
          </p:cNvGrpSpPr>
          <p:nvPr/>
        </p:nvGrpSpPr>
        <p:grpSpPr bwMode="auto">
          <a:xfrm>
            <a:off x="899592" y="1726439"/>
            <a:ext cx="7079143" cy="4129307"/>
            <a:chOff x="616094" y="1870641"/>
            <a:chExt cx="5970556" cy="4129307"/>
          </a:xfrm>
        </p:grpSpPr>
        <p:grpSp>
          <p:nvGrpSpPr>
            <p:cNvPr id="3" name="그룹 19"/>
            <p:cNvGrpSpPr>
              <a:grpSpLocks/>
            </p:cNvGrpSpPr>
            <p:nvPr/>
          </p:nvGrpSpPr>
          <p:grpSpPr bwMode="auto">
            <a:xfrm>
              <a:off x="616094" y="3202106"/>
              <a:ext cx="2206511" cy="540978"/>
              <a:chOff x="572940" y="2482014"/>
              <a:chExt cx="1750078" cy="540963"/>
            </a:xfrm>
          </p:grpSpPr>
          <p:sp>
            <p:nvSpPr>
              <p:cNvPr id="21" name="모서리가 둥근 직사각형 20"/>
              <p:cNvSpPr/>
              <p:nvPr/>
            </p:nvSpPr>
            <p:spPr>
              <a:xfrm>
                <a:off x="572940" y="2482014"/>
                <a:ext cx="1690899" cy="540963"/>
              </a:xfrm>
              <a:prstGeom prst="roundRect">
                <a:avLst/>
              </a:prstGeom>
              <a:solidFill>
                <a:srgbClr val="0070C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66010" y="2540372"/>
                <a:ext cx="1657008" cy="40009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ko-KR" altLang="en-US" sz="2000" b="1" dirty="0">
                    <a:solidFill>
                      <a:schemeClr val="bg1">
                        <a:lumMod val="9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위급 시 </a:t>
                </a:r>
                <a:r>
                  <a:rPr lang="en-US" altLang="ko-KR" sz="2000" b="1" dirty="0">
                    <a:solidFill>
                      <a:srgbClr val="FF0000"/>
                    </a:solidFill>
                    <a:latin typeface="맑은 고딕" pitchFamily="50" charset="-127"/>
                    <a:ea typeface="맑은 고딕" pitchFamily="50" charset="-127"/>
                  </a:rPr>
                  <a:t>119</a:t>
                </a:r>
                <a:r>
                  <a:rPr lang="en-US" altLang="ko-KR" sz="2000" b="1" dirty="0">
                    <a:solidFill>
                      <a:schemeClr val="bg1">
                        <a:lumMod val="9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lang="ko-KR" altLang="en-US" sz="2000" b="1" dirty="0">
                    <a:solidFill>
                      <a:schemeClr val="bg1">
                        <a:lumMod val="9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신고</a:t>
                </a:r>
              </a:p>
            </p:txBody>
          </p:sp>
        </p:grpSp>
        <p:grpSp>
          <p:nvGrpSpPr>
            <p:cNvPr id="4" name="그룹 18"/>
            <p:cNvGrpSpPr>
              <a:grpSpLocks/>
            </p:cNvGrpSpPr>
            <p:nvPr/>
          </p:nvGrpSpPr>
          <p:grpSpPr bwMode="auto">
            <a:xfrm>
              <a:off x="2916198" y="1870641"/>
              <a:ext cx="1527314" cy="495723"/>
              <a:chOff x="684055" y="2230706"/>
              <a:chExt cx="1527390" cy="495709"/>
            </a:xfrm>
          </p:grpSpPr>
          <p:sp>
            <p:nvSpPr>
              <p:cNvPr id="9" name="모서리가 둥근 직사각형 8"/>
              <p:cNvSpPr/>
              <p:nvPr/>
            </p:nvSpPr>
            <p:spPr>
              <a:xfrm>
                <a:off x="684055" y="2230706"/>
                <a:ext cx="1415364" cy="495709"/>
              </a:xfrm>
              <a:prstGeom prst="roundRect">
                <a:avLst/>
              </a:prstGeom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71498" y="2307699"/>
                <a:ext cx="1439947" cy="3698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ko-KR" altLang="en-US" b="1" dirty="0">
                    <a:solidFill>
                      <a:schemeClr val="bg1">
                        <a:lumMod val="9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환자</a:t>
                </a:r>
                <a:r>
                  <a:rPr lang="en-US" altLang="ko-KR" b="1" dirty="0">
                    <a:solidFill>
                      <a:schemeClr val="bg1">
                        <a:lumMod val="9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(</a:t>
                </a:r>
                <a:r>
                  <a:rPr lang="ko-KR" altLang="en-US" b="1" dirty="0">
                    <a:solidFill>
                      <a:schemeClr val="bg1">
                        <a:lumMod val="9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신고자</a:t>
                </a:r>
                <a:r>
                  <a:rPr lang="en-US" altLang="ko-KR" dirty="0">
                    <a:solidFill>
                      <a:schemeClr val="bg1">
                        <a:lumMod val="9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)</a:t>
                </a:r>
                <a:endParaRPr lang="ko-KR" altLang="en-US" dirty="0">
                  <a:solidFill>
                    <a:schemeClr val="bg1">
                      <a:lumMod val="9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1" name="모서리가 둥근 직사각형 10"/>
            <p:cNvSpPr/>
            <p:nvPr/>
          </p:nvSpPr>
          <p:spPr bwMode="auto">
            <a:xfrm>
              <a:off x="4598954" y="2992218"/>
              <a:ext cx="1763294" cy="771149"/>
            </a:xfrm>
            <a:prstGeom prst="roundRect">
              <a:avLst/>
            </a:prstGeom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4640358" y="3087811"/>
              <a:ext cx="1946292" cy="3698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ko-KR" altLang="en-US" b="1" dirty="0">
                  <a:solidFill>
                    <a:schemeClr val="bg1">
                      <a:lumMod val="9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lang="ko-KR" altLang="en-US" b="1" dirty="0" smtClean="0">
                  <a:solidFill>
                    <a:schemeClr val="bg1">
                      <a:lumMod val="9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한양보건센터</a:t>
              </a:r>
              <a:endParaRPr lang="ko-KR" altLang="en-US" b="1" dirty="0">
                <a:solidFill>
                  <a:schemeClr val="bg1">
                    <a:lumMod val="9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4684802" y="3388682"/>
              <a:ext cx="1441475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1600" dirty="0" smtClean="0">
                  <a:solidFill>
                    <a:schemeClr val="bg1">
                      <a:lumMod val="9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  031-400-4366</a:t>
              </a:r>
              <a:endParaRPr lang="ko-KR" altLang="en-US" sz="1600" dirty="0">
                <a:solidFill>
                  <a:schemeClr val="bg1">
                    <a:lumMod val="9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5" name="그룹 16"/>
            <p:cNvGrpSpPr>
              <a:grpSpLocks/>
            </p:cNvGrpSpPr>
            <p:nvPr/>
          </p:nvGrpSpPr>
          <p:grpSpPr bwMode="auto">
            <a:xfrm>
              <a:off x="2555594" y="4701324"/>
              <a:ext cx="2665598" cy="1298624"/>
              <a:chOff x="4795920" y="1532919"/>
              <a:chExt cx="2961922" cy="1298590"/>
            </a:xfrm>
          </p:grpSpPr>
          <p:sp>
            <p:nvSpPr>
              <p:cNvPr id="13" name="모서리가 둥근 직사각형 12"/>
              <p:cNvSpPr/>
              <p:nvPr/>
            </p:nvSpPr>
            <p:spPr>
              <a:xfrm>
                <a:off x="4926370" y="1532919"/>
                <a:ext cx="1984599" cy="524769"/>
              </a:xfrm>
              <a:prstGeom prst="roundRect">
                <a:avLst/>
              </a:prstGeom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189468" y="1596316"/>
                <a:ext cx="2568374" cy="36932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ko-KR" altLang="en-US" b="1" dirty="0" smtClean="0">
                    <a:solidFill>
                      <a:schemeClr val="bg1">
                        <a:lumMod val="9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인근</a:t>
                </a:r>
                <a:r>
                  <a:rPr lang="en-US" altLang="ko-KR" b="1" dirty="0" smtClean="0">
                    <a:solidFill>
                      <a:schemeClr val="bg1">
                        <a:lumMod val="9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lang="ko-KR" altLang="en-US" b="1" dirty="0" smtClean="0">
                    <a:solidFill>
                      <a:schemeClr val="bg1">
                        <a:lumMod val="9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병원 후송 </a:t>
                </a:r>
                <a:endParaRPr lang="ko-KR" altLang="en-US" b="1" dirty="0">
                  <a:solidFill>
                    <a:schemeClr val="bg1">
                      <a:lumMod val="9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795920" y="2493380"/>
                <a:ext cx="2808275" cy="33812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ko-KR" altLang="en-US" sz="1600" dirty="0">
                  <a:solidFill>
                    <a:schemeClr val="bg1">
                      <a:lumMod val="9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cxnSp>
          <p:nvCxnSpPr>
            <p:cNvPr id="52" name="직선 화살표 연결선 51"/>
            <p:cNvCxnSpPr/>
            <p:nvPr/>
          </p:nvCxnSpPr>
          <p:spPr bwMode="auto">
            <a:xfrm>
              <a:off x="5651469" y="3645465"/>
              <a:ext cx="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hape 48"/>
            <p:cNvCxnSpPr/>
            <p:nvPr/>
          </p:nvCxnSpPr>
          <p:spPr bwMode="auto">
            <a:xfrm rot="10800000" flipV="1">
              <a:off x="1512322" y="2164536"/>
              <a:ext cx="1383082" cy="1060336"/>
            </a:xfrm>
            <a:prstGeom prst="bentConnector3">
              <a:avLst>
                <a:gd name="adj1" fmla="val 100011"/>
              </a:avLst>
            </a:prstGeom>
            <a:ln w="508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hape 50"/>
            <p:cNvCxnSpPr/>
            <p:nvPr/>
          </p:nvCxnSpPr>
          <p:spPr bwMode="auto">
            <a:xfrm>
              <a:off x="4352284" y="2120492"/>
              <a:ext cx="1328234" cy="854311"/>
            </a:xfrm>
            <a:prstGeom prst="bentConnector3">
              <a:avLst>
                <a:gd name="adj1" fmla="val 100281"/>
              </a:avLst>
            </a:prstGeom>
            <a:ln w="508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hape 66"/>
            <p:cNvCxnSpPr>
              <a:endCxn id="13" idx="1"/>
            </p:cNvCxnSpPr>
            <p:nvPr/>
          </p:nvCxnSpPr>
          <p:spPr bwMode="auto">
            <a:xfrm>
              <a:off x="1512321" y="3774285"/>
              <a:ext cx="1160672" cy="1189431"/>
            </a:xfrm>
            <a:prstGeom prst="bentConnector3">
              <a:avLst>
                <a:gd name="adj1" fmla="val 680"/>
              </a:avLst>
            </a:prstGeom>
            <a:ln w="508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화살표 연결선 33"/>
            <p:cNvCxnSpPr/>
            <p:nvPr/>
          </p:nvCxnSpPr>
          <p:spPr>
            <a:xfrm flipH="1">
              <a:off x="2783614" y="3477953"/>
              <a:ext cx="1798654" cy="0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7015023" y="2173016"/>
            <a:ext cx="149252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tx1"/>
                </a:solidFill>
              </a:rPr>
              <a:t>상황</a:t>
            </a:r>
            <a:r>
              <a:rPr lang="ko-KR" altLang="en-US" b="1" dirty="0">
                <a:solidFill>
                  <a:schemeClr val="tx1"/>
                </a:solidFill>
              </a:rPr>
              <a:t>실</a:t>
            </a:r>
            <a:r>
              <a:rPr lang="en-US" altLang="ko-KR" b="1" dirty="0" smtClean="0">
                <a:solidFill>
                  <a:srgbClr val="FF0000"/>
                </a:solidFill>
              </a:rPr>
              <a:t> 0119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cxnSp>
        <p:nvCxnSpPr>
          <p:cNvPr id="20" name="직선 화살표 연결선 19"/>
          <p:cNvCxnSpPr/>
          <p:nvPr/>
        </p:nvCxnSpPr>
        <p:spPr>
          <a:xfrm>
            <a:off x="4608358" y="2253729"/>
            <a:ext cx="999063" cy="760812"/>
          </a:xfrm>
          <a:prstGeom prst="straightConnector1">
            <a:avLst/>
          </a:prstGeom>
          <a:ln w="50800" cmpd="sng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hape 66"/>
          <p:cNvCxnSpPr/>
          <p:nvPr/>
        </p:nvCxnSpPr>
        <p:spPr bwMode="auto">
          <a:xfrm rot="10800000" flipV="1">
            <a:off x="5426429" y="3623719"/>
            <a:ext cx="1459438" cy="1180742"/>
          </a:xfrm>
          <a:prstGeom prst="bentConnector3">
            <a:avLst>
              <a:gd name="adj1" fmla="val 264"/>
            </a:avLst>
          </a:prstGeom>
          <a:ln w="508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996111" y="3630083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응급 상황 시</a:t>
            </a:r>
            <a:endParaRPr lang="ko-KR" alt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935950" y="5364308"/>
            <a:ext cx="74817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/>
              <a:t>* </a:t>
            </a:r>
            <a:r>
              <a:rPr lang="ko-KR" altLang="en-US" sz="1400" b="1" dirty="0" smtClean="0"/>
              <a:t>응급상황</a:t>
            </a:r>
            <a:r>
              <a:rPr lang="en-US" altLang="ko-KR" sz="1400" b="1" dirty="0" smtClean="0"/>
              <a:t>(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119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먼저 연락</a:t>
            </a:r>
            <a:r>
              <a:rPr lang="en-US" altLang="ko-KR" sz="1400" b="1" dirty="0" smtClean="0"/>
              <a:t>)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: </a:t>
            </a:r>
            <a:r>
              <a:rPr lang="ko-KR" altLang="en-US" sz="1400" b="1" dirty="0" smtClean="0">
                <a:solidFill>
                  <a:srgbClr val="3333CC"/>
                </a:solidFill>
              </a:rPr>
              <a:t>의식이 없는 경우</a:t>
            </a:r>
            <a:r>
              <a:rPr lang="en-US" altLang="ko-KR" sz="1400" b="1" dirty="0" smtClean="0">
                <a:solidFill>
                  <a:srgbClr val="3333CC"/>
                </a:solidFill>
              </a:rPr>
              <a:t>, </a:t>
            </a:r>
            <a:r>
              <a:rPr lang="ko-KR" altLang="en-US" sz="1400" b="1" dirty="0" smtClean="0">
                <a:solidFill>
                  <a:srgbClr val="3333CC"/>
                </a:solidFill>
              </a:rPr>
              <a:t>호흡곤란</a:t>
            </a:r>
            <a:r>
              <a:rPr lang="en-US" altLang="ko-KR" sz="1400" b="1" dirty="0" smtClean="0">
                <a:solidFill>
                  <a:srgbClr val="3333CC"/>
                </a:solidFill>
              </a:rPr>
              <a:t>,</a:t>
            </a:r>
            <a:r>
              <a:rPr lang="ko-KR" altLang="en-US" sz="1400" dirty="0" smtClean="0"/>
              <a:t> </a:t>
            </a:r>
            <a:r>
              <a:rPr lang="ko-KR" altLang="en-US" sz="1400" b="1" dirty="0" smtClean="0">
                <a:solidFill>
                  <a:srgbClr val="3333CC"/>
                </a:solidFill>
              </a:rPr>
              <a:t>숨을 쉬지 않는 경우</a:t>
            </a:r>
            <a:r>
              <a:rPr lang="en-US" altLang="ko-KR" sz="1400" dirty="0" smtClean="0">
                <a:solidFill>
                  <a:srgbClr val="3333CC"/>
                </a:solidFill>
              </a:rPr>
              <a:t>, </a:t>
            </a:r>
            <a:r>
              <a:rPr lang="ko-KR" altLang="en-US" sz="1400" b="1" dirty="0" smtClean="0">
                <a:solidFill>
                  <a:srgbClr val="3333CC"/>
                </a:solidFill>
              </a:rPr>
              <a:t>심장마비</a:t>
            </a:r>
            <a:r>
              <a:rPr lang="en-US" altLang="ko-KR" sz="1400" b="1" dirty="0" smtClean="0">
                <a:solidFill>
                  <a:srgbClr val="3333CC"/>
                </a:solidFill>
              </a:rPr>
              <a:t>,</a:t>
            </a:r>
            <a:r>
              <a:rPr lang="en-US" altLang="ko-KR" sz="1400" dirty="0" smtClean="0">
                <a:solidFill>
                  <a:srgbClr val="3333CC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3333CC"/>
                </a:solidFill>
              </a:rPr>
              <a:t>                                    심장통증</a:t>
            </a:r>
            <a:r>
              <a:rPr lang="en-US" altLang="ko-KR" sz="1400" b="1" dirty="0" smtClean="0">
                <a:solidFill>
                  <a:srgbClr val="3333CC"/>
                </a:solidFill>
              </a:rPr>
              <a:t>, </a:t>
            </a:r>
            <a:r>
              <a:rPr lang="ko-KR" altLang="en-US" sz="1400" b="1" dirty="0" smtClean="0"/>
              <a:t>심한 </a:t>
            </a:r>
            <a:r>
              <a:rPr lang="ko-KR" altLang="en-US" sz="1400" b="1" dirty="0" smtClean="0">
                <a:solidFill>
                  <a:srgbClr val="3333CC"/>
                </a:solidFill>
              </a:rPr>
              <a:t>출혈</a:t>
            </a:r>
            <a:r>
              <a:rPr lang="en-US" altLang="ko-KR" sz="1400" b="1" dirty="0" smtClean="0">
                <a:solidFill>
                  <a:srgbClr val="3333CC"/>
                </a:solidFill>
              </a:rPr>
              <a:t>, </a:t>
            </a:r>
            <a:r>
              <a:rPr lang="ko-KR" altLang="en-US" sz="1400" b="1" dirty="0" smtClean="0">
                <a:solidFill>
                  <a:srgbClr val="3333CC"/>
                </a:solidFill>
              </a:rPr>
              <a:t>경련</a:t>
            </a:r>
            <a:r>
              <a:rPr lang="en-US" altLang="ko-KR" sz="1400" b="1" dirty="0" smtClean="0">
                <a:solidFill>
                  <a:srgbClr val="3333CC"/>
                </a:solidFill>
              </a:rPr>
              <a:t>, </a:t>
            </a:r>
            <a:r>
              <a:rPr lang="ko-KR" altLang="en-US" sz="1400" b="1" dirty="0" smtClean="0">
                <a:solidFill>
                  <a:srgbClr val="3333CC"/>
                </a:solidFill>
              </a:rPr>
              <a:t>마비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심한 </a:t>
            </a:r>
            <a:r>
              <a:rPr lang="ko-KR" altLang="en-US" sz="1400" b="1" dirty="0" smtClean="0">
                <a:solidFill>
                  <a:srgbClr val="3333CC"/>
                </a:solidFill>
              </a:rPr>
              <a:t>외상</a:t>
            </a:r>
            <a:r>
              <a:rPr lang="en-US" altLang="ko-KR" sz="1400" b="1" dirty="0" smtClean="0">
                <a:solidFill>
                  <a:srgbClr val="3333CC"/>
                </a:solidFill>
              </a:rPr>
              <a:t> </a:t>
            </a:r>
            <a:r>
              <a:rPr lang="ko-KR" altLang="en-US" sz="1400" b="1" dirty="0" smtClean="0"/>
              <a:t>및</a:t>
            </a:r>
            <a:r>
              <a:rPr lang="ko-KR" altLang="en-US" sz="1400" b="1" dirty="0" smtClean="0">
                <a:solidFill>
                  <a:srgbClr val="3333CC"/>
                </a:solidFill>
              </a:rPr>
              <a:t> 화상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감전 등</a:t>
            </a:r>
            <a:r>
              <a:rPr lang="en-US" altLang="ko-KR" sz="1400" b="1" dirty="0" smtClean="0">
                <a:solidFill>
                  <a:srgbClr val="3333CC"/>
                </a:solidFill>
              </a:rPr>
              <a:t>                                            </a:t>
            </a: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2">
                <a:lumMod val="20000"/>
                <a:lumOff val="80000"/>
                <a:alpha val="5000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4" y="639852"/>
            <a:ext cx="7758609" cy="42186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360" y="116632"/>
            <a:ext cx="8171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2400" dirty="0" smtClean="0">
                <a:solidFill>
                  <a:prstClr val="black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ERICA </a:t>
            </a:r>
            <a:r>
              <a:rPr lang="ko-KR" altLang="en-US" sz="2400" dirty="0" smtClean="0">
                <a:solidFill>
                  <a:prstClr val="black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캠퍼스 내 자동 제세동기 </a:t>
            </a:r>
            <a:r>
              <a:rPr lang="en-US" altLang="ko-KR" sz="2400" dirty="0" smtClean="0">
                <a:solidFill>
                  <a:prstClr val="black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(AED) </a:t>
            </a:r>
            <a:r>
              <a:rPr lang="ko-KR" altLang="en-US" sz="2400" dirty="0" smtClean="0">
                <a:solidFill>
                  <a:prstClr val="black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설치 위치 </a:t>
            </a:r>
            <a:r>
              <a:rPr lang="en-US" altLang="ko-KR" sz="2400" dirty="0" smtClean="0">
                <a:solidFill>
                  <a:prstClr val="black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(</a:t>
            </a:r>
            <a:r>
              <a:rPr lang="ko-KR" altLang="en-US" sz="2400" dirty="0" smtClean="0">
                <a:solidFill>
                  <a:prstClr val="black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총 </a:t>
            </a:r>
            <a:r>
              <a:rPr lang="en-US" altLang="ko-KR" sz="2400" dirty="0" smtClean="0">
                <a:solidFill>
                  <a:prstClr val="black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12</a:t>
            </a:r>
            <a:r>
              <a:rPr lang="ko-KR" altLang="en-US" sz="2400" dirty="0" smtClean="0">
                <a:solidFill>
                  <a:prstClr val="black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대</a:t>
            </a:r>
            <a:r>
              <a:rPr lang="en-US" altLang="ko-KR" sz="2400" dirty="0" smtClean="0">
                <a:solidFill>
                  <a:prstClr val="black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)</a:t>
            </a:r>
            <a:r>
              <a:rPr lang="ko-KR" altLang="en-US" sz="2400" dirty="0" smtClean="0">
                <a:solidFill>
                  <a:prstClr val="black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 </a:t>
            </a:r>
            <a:endParaRPr lang="ko-KR" altLang="en-US" sz="2400" dirty="0">
              <a:solidFill>
                <a:prstClr val="black"/>
              </a:solidFill>
              <a:latin typeface="-윤고딕350" panose="02030504000101010101" pitchFamily="18" charset="-127"/>
              <a:ea typeface="-윤고딕350" panose="02030504000101010101" pitchFamily="18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1567980" y="4864377"/>
            <a:ext cx="6008033" cy="1993623"/>
            <a:chOff x="692694" y="4837342"/>
            <a:chExt cx="6008033" cy="1993623"/>
          </a:xfrm>
        </p:grpSpPr>
        <p:sp>
          <p:nvSpPr>
            <p:cNvPr id="4" name="TextBox 3"/>
            <p:cNvSpPr txBox="1"/>
            <p:nvPr/>
          </p:nvSpPr>
          <p:spPr>
            <a:xfrm>
              <a:off x="692694" y="4837342"/>
              <a:ext cx="3501280" cy="1993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latinLnBrk="0">
                <a:lnSpc>
                  <a:spcPct val="150000"/>
                </a:lnSpc>
                <a:buFontTx/>
                <a:buAutoNum type="arabicPeriod"/>
              </a:pPr>
              <a:r>
                <a:rPr lang="ko-KR" altLang="en-US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학생복지관 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(2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층 로비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, 1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층 한양보건센터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)</a:t>
              </a:r>
            </a:p>
            <a:p>
              <a:pPr marL="342900" indent="-342900" latinLnBrk="0">
                <a:lnSpc>
                  <a:spcPct val="150000"/>
                </a:lnSpc>
                <a:buFontTx/>
                <a:buAutoNum type="arabicPeriod"/>
              </a:pPr>
              <a:r>
                <a:rPr lang="ko-KR" altLang="en-US" sz="1400" dirty="0" err="1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학술정보관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 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1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층</a:t>
              </a:r>
              <a:endParaRPr lang="en-US" altLang="ko-KR" sz="1400" dirty="0" smtClean="0">
                <a:solidFill>
                  <a:prstClr val="black"/>
                </a:solidFill>
                <a:latin typeface="윤돋움130" panose="02000506000000020004" pitchFamily="2" charset="-127"/>
                <a:ea typeface="윤돋움130" panose="02000506000000020004" pitchFamily="2" charset="-127"/>
              </a:endParaRPr>
            </a:p>
            <a:p>
              <a:pPr marL="342900" indent="-342900" latinLnBrk="0">
                <a:lnSpc>
                  <a:spcPct val="150000"/>
                </a:lnSpc>
                <a:buFontTx/>
                <a:buAutoNum type="arabicPeriod"/>
              </a:pPr>
              <a:r>
                <a:rPr lang="ko-KR" altLang="en-US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제</a:t>
              </a:r>
              <a:r>
                <a:rPr lang="en-US" altLang="ko-KR" sz="1400" dirty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 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1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과학기술관 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1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층</a:t>
              </a:r>
              <a:endParaRPr lang="en-US" altLang="ko-KR" sz="1400" dirty="0" smtClean="0">
                <a:solidFill>
                  <a:prstClr val="black"/>
                </a:solidFill>
                <a:latin typeface="윤돋움130" panose="02000506000000020004" pitchFamily="2" charset="-127"/>
                <a:ea typeface="윤돋움130" panose="02000506000000020004" pitchFamily="2" charset="-127"/>
              </a:endParaRPr>
            </a:p>
            <a:p>
              <a:pPr marL="342900" indent="-342900" latinLnBrk="0">
                <a:lnSpc>
                  <a:spcPct val="150000"/>
                </a:lnSpc>
                <a:buFontTx/>
                <a:buAutoNum type="arabicPeriod"/>
              </a:pPr>
              <a:r>
                <a:rPr lang="ko-KR" altLang="en-US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제 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2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과학기술관 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1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층</a:t>
              </a:r>
              <a:endParaRPr lang="en-US" altLang="ko-KR" sz="1400" dirty="0" smtClean="0">
                <a:solidFill>
                  <a:prstClr val="black"/>
                </a:solidFill>
                <a:latin typeface="윤돋움130" panose="02000506000000020004" pitchFamily="2" charset="-127"/>
                <a:ea typeface="윤돋움130" panose="02000506000000020004" pitchFamily="2" charset="-127"/>
              </a:endParaRPr>
            </a:p>
            <a:p>
              <a:pPr marL="342900" indent="-342900" latinLnBrk="0">
                <a:lnSpc>
                  <a:spcPct val="150000"/>
                </a:lnSpc>
                <a:buFontTx/>
                <a:buAutoNum type="arabicPeriod"/>
              </a:pPr>
              <a:r>
                <a:rPr lang="ko-KR" altLang="en-US" sz="1400" dirty="0" err="1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컨퍼런스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 홀 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1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층</a:t>
              </a:r>
              <a:endParaRPr lang="en-US" altLang="ko-KR" sz="1400" dirty="0" smtClean="0">
                <a:solidFill>
                  <a:prstClr val="black"/>
                </a:solidFill>
                <a:latin typeface="윤돋움130" panose="02000506000000020004" pitchFamily="2" charset="-127"/>
                <a:ea typeface="윤돋움130" panose="02000506000000020004" pitchFamily="2" charset="-127"/>
              </a:endParaRPr>
            </a:p>
            <a:p>
              <a:pPr marL="342900" indent="-342900" latinLnBrk="0">
                <a:lnSpc>
                  <a:spcPct val="150000"/>
                </a:lnSpc>
                <a:buFontTx/>
                <a:buAutoNum type="arabicPeriod"/>
              </a:pPr>
              <a:r>
                <a:rPr lang="ko-KR" altLang="en-US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셔틀콕 내 공중전화 박스 옆</a:t>
              </a:r>
              <a:endParaRPr lang="ko-KR" altLang="en-US" sz="1400" dirty="0">
                <a:solidFill>
                  <a:prstClr val="black"/>
                </a:solidFill>
                <a:latin typeface="윤돋움130" panose="02000506000000020004" pitchFamily="2" charset="-127"/>
                <a:ea typeface="윤돋움130" panose="02000506000000020004" pitchFamily="2" charset="-127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88024" y="4847915"/>
              <a:ext cx="1912703" cy="1708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atinLnBrk="0">
                <a:lnSpc>
                  <a:spcPct val="150000"/>
                </a:lnSpc>
              </a:pPr>
              <a:r>
                <a:rPr lang="en-US" altLang="ko-KR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7. 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제 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3 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공학관 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1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층</a:t>
              </a:r>
              <a:endParaRPr lang="en-US" altLang="ko-KR" sz="1400" dirty="0" smtClean="0">
                <a:solidFill>
                  <a:prstClr val="black"/>
                </a:solidFill>
                <a:latin typeface="윤돋움130" panose="02000506000000020004" pitchFamily="2" charset="-127"/>
                <a:ea typeface="윤돋움130" panose="02000506000000020004" pitchFamily="2" charset="-127"/>
              </a:endParaRPr>
            </a:p>
            <a:p>
              <a:pPr latinLnBrk="0">
                <a:lnSpc>
                  <a:spcPct val="150000"/>
                </a:lnSpc>
              </a:pPr>
              <a:r>
                <a:rPr lang="en-US" altLang="ko-KR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8. 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제 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5 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공학관 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1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층</a:t>
              </a:r>
              <a:endParaRPr lang="en-US" altLang="ko-KR" sz="1400" dirty="0" smtClean="0">
                <a:solidFill>
                  <a:prstClr val="black"/>
                </a:solidFill>
                <a:latin typeface="윤돋움130" panose="02000506000000020004" pitchFamily="2" charset="-127"/>
                <a:ea typeface="윤돋움130" panose="02000506000000020004" pitchFamily="2" charset="-127"/>
              </a:endParaRPr>
            </a:p>
            <a:p>
              <a:pPr latinLnBrk="0">
                <a:lnSpc>
                  <a:spcPct val="150000"/>
                </a:lnSpc>
              </a:pPr>
              <a:r>
                <a:rPr lang="en-US" altLang="ko-KR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9. 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약학관 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1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층</a:t>
              </a:r>
              <a:endParaRPr lang="en-US" altLang="ko-KR" sz="1400" dirty="0" smtClean="0">
                <a:solidFill>
                  <a:prstClr val="black"/>
                </a:solidFill>
                <a:latin typeface="윤돋움130" panose="02000506000000020004" pitchFamily="2" charset="-127"/>
                <a:ea typeface="윤돋움130" panose="02000506000000020004" pitchFamily="2" charset="-127"/>
              </a:endParaRPr>
            </a:p>
            <a:p>
              <a:pPr latinLnBrk="0">
                <a:lnSpc>
                  <a:spcPct val="150000"/>
                </a:lnSpc>
              </a:pPr>
              <a:r>
                <a:rPr lang="en-US" altLang="ko-KR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10. </a:t>
              </a:r>
              <a:r>
                <a:rPr lang="ko-KR" altLang="en-US" sz="1400" dirty="0" err="1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학연산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 클러스터 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1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층</a:t>
              </a:r>
              <a:endParaRPr lang="en-US" altLang="ko-KR" sz="1400" dirty="0" smtClean="0">
                <a:solidFill>
                  <a:prstClr val="black"/>
                </a:solidFill>
                <a:latin typeface="윤돋움130" panose="02000506000000020004" pitchFamily="2" charset="-127"/>
                <a:ea typeface="윤돋움130" panose="02000506000000020004" pitchFamily="2" charset="-127"/>
              </a:endParaRPr>
            </a:p>
            <a:p>
              <a:pPr latinLnBrk="0">
                <a:lnSpc>
                  <a:spcPct val="150000"/>
                </a:lnSpc>
              </a:pPr>
              <a:r>
                <a:rPr lang="en-US" altLang="ko-KR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11. 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기숙사 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(</a:t>
              </a:r>
              <a:r>
                <a:rPr lang="ko-KR" altLang="en-US" sz="1400" dirty="0" err="1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창의관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) 1</a:t>
              </a:r>
              <a:r>
                <a:rPr lang="ko-KR" altLang="en-US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층</a:t>
              </a:r>
              <a:endParaRPr lang="ko-KR" altLang="en-US" sz="1400" dirty="0">
                <a:solidFill>
                  <a:prstClr val="black"/>
                </a:solidFill>
                <a:latin typeface="윤돋움130" panose="02000506000000020004" pitchFamily="2" charset="-127"/>
                <a:ea typeface="윤돋움130" panose="02000506000000020004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6136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5582815" y="1920632"/>
            <a:ext cx="160005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6" name="제목 2"/>
          <p:cNvSpPr>
            <a:spLocks noGrp="1"/>
          </p:cNvSpPr>
          <p:nvPr>
            <p:ph type="title"/>
          </p:nvPr>
        </p:nvSpPr>
        <p:spPr>
          <a:xfrm>
            <a:off x="395288" y="115888"/>
            <a:ext cx="6701536" cy="431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ko-KR" dirty="0">
                <a:latin typeface="맑은 고딕" pitchFamily="50" charset="-127"/>
              </a:rPr>
              <a:t>Network of Emergency contacts(On campus)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5899" y="984292"/>
            <a:ext cx="734536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   Campus Emergency call  → </a:t>
            </a:r>
            <a:r>
              <a:rPr lang="en-US" altLang="ko-KR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0119 (031-400-0119, SECOM)</a:t>
            </a:r>
            <a:endParaRPr lang="en-US" altLang="ko-KR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63"/>
          <p:cNvGrpSpPr>
            <a:grpSpLocks/>
          </p:cNvGrpSpPr>
          <p:nvPr/>
        </p:nvGrpSpPr>
        <p:grpSpPr bwMode="auto">
          <a:xfrm>
            <a:off x="755576" y="1484784"/>
            <a:ext cx="8058833" cy="3630869"/>
            <a:chOff x="755576" y="1741835"/>
            <a:chExt cx="8058904" cy="3855829"/>
          </a:xfrm>
        </p:grpSpPr>
        <p:cxnSp>
          <p:nvCxnSpPr>
            <p:cNvPr id="51" name="Shape 50"/>
            <p:cNvCxnSpPr/>
            <p:nvPr/>
          </p:nvCxnSpPr>
          <p:spPr bwMode="auto">
            <a:xfrm>
              <a:off x="4392570" y="2132578"/>
              <a:ext cx="1079510" cy="647700"/>
            </a:xfrm>
            <a:prstGeom prst="bentConnector2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그룹 19"/>
            <p:cNvGrpSpPr>
              <a:grpSpLocks/>
            </p:cNvGrpSpPr>
            <p:nvPr/>
          </p:nvGrpSpPr>
          <p:grpSpPr bwMode="auto">
            <a:xfrm>
              <a:off x="755576" y="2780278"/>
              <a:ext cx="2089151" cy="865187"/>
              <a:chOff x="683568" y="2060198"/>
              <a:chExt cx="1656994" cy="865163"/>
            </a:xfrm>
          </p:grpSpPr>
          <p:sp>
            <p:nvSpPr>
              <p:cNvPr id="21" name="모서리가 둥근 직사각형 20"/>
              <p:cNvSpPr/>
              <p:nvPr/>
            </p:nvSpPr>
            <p:spPr>
              <a:xfrm>
                <a:off x="683568" y="2060198"/>
                <a:ext cx="1656994" cy="865163"/>
              </a:xfrm>
              <a:prstGeom prst="roundRect">
                <a:avLst/>
              </a:prstGeom>
              <a:solidFill>
                <a:srgbClr val="0070C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54750" y="2205425"/>
                <a:ext cx="1428122" cy="6463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ko-KR" b="1" dirty="0" smtClean="0">
                    <a:solidFill>
                      <a:schemeClr val="bg1">
                        <a:lumMod val="9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   Call</a:t>
                </a:r>
                <a:r>
                  <a:rPr lang="ko-KR" altLang="en-US" b="1" dirty="0" smtClean="0">
                    <a:solidFill>
                      <a:schemeClr val="bg1">
                        <a:lumMod val="9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lang="en-US" altLang="ko-KR" b="1" dirty="0" smtClean="0">
                    <a:solidFill>
                      <a:srgbClr val="FF0000"/>
                    </a:solidFill>
                    <a:latin typeface="맑은 고딕" pitchFamily="50" charset="-127"/>
                    <a:ea typeface="맑은 고딕" pitchFamily="50" charset="-127"/>
                  </a:rPr>
                  <a:t>119</a:t>
                </a:r>
              </a:p>
              <a:p>
                <a:pPr>
                  <a:defRPr/>
                </a:pPr>
                <a:r>
                  <a:rPr lang="en-US" altLang="ko-KR" b="1" dirty="0" smtClean="0">
                    <a:solidFill>
                      <a:srgbClr val="FF0000"/>
                    </a:solidFill>
                    <a:latin typeface="맑은 고딕" pitchFamily="50" charset="-127"/>
                    <a:ea typeface="맑은 고딕" pitchFamily="50" charset="-127"/>
                  </a:rPr>
                  <a:t>(Emergency)</a:t>
                </a:r>
                <a:r>
                  <a:rPr lang="en-US" altLang="ko-KR" b="1" dirty="0" smtClean="0">
                    <a:solidFill>
                      <a:schemeClr val="bg1">
                        <a:lumMod val="9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 </a:t>
                </a:r>
                <a:endParaRPr lang="ko-KR" altLang="en-US" b="1" dirty="0">
                  <a:solidFill>
                    <a:schemeClr val="bg1">
                      <a:lumMod val="9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4" name="그룹 18"/>
            <p:cNvGrpSpPr>
              <a:grpSpLocks/>
            </p:cNvGrpSpPr>
            <p:nvPr/>
          </p:nvGrpSpPr>
          <p:grpSpPr bwMode="auto">
            <a:xfrm>
              <a:off x="2944322" y="1741835"/>
              <a:ext cx="1655762" cy="863600"/>
              <a:chOff x="712180" y="2101903"/>
              <a:chExt cx="1655844" cy="863576"/>
            </a:xfrm>
          </p:grpSpPr>
          <p:sp>
            <p:nvSpPr>
              <p:cNvPr id="9" name="모서리가 둥근 직사각형 8"/>
              <p:cNvSpPr/>
              <p:nvPr/>
            </p:nvSpPr>
            <p:spPr>
              <a:xfrm>
                <a:off x="712180" y="2101903"/>
                <a:ext cx="1655844" cy="863576"/>
              </a:xfrm>
              <a:prstGeom prst="roundRect">
                <a:avLst/>
              </a:prstGeom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27518" y="2133448"/>
                <a:ext cx="1439947" cy="64631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ko-KR" b="1" dirty="0" smtClean="0">
                    <a:solidFill>
                      <a:schemeClr val="bg1">
                        <a:lumMod val="9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   Victim</a:t>
                </a:r>
              </a:p>
              <a:p>
                <a:pPr>
                  <a:defRPr/>
                </a:pPr>
                <a:r>
                  <a:rPr lang="en-US" altLang="ko-KR" b="1" dirty="0" smtClean="0">
                    <a:solidFill>
                      <a:schemeClr val="bg1">
                        <a:lumMod val="9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 (Reporter)</a:t>
                </a:r>
                <a:endParaRPr lang="ko-KR" altLang="en-US" b="1" dirty="0">
                  <a:solidFill>
                    <a:schemeClr val="bg1">
                      <a:lumMod val="9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1" name="모서리가 둥근 직사각형 10"/>
            <p:cNvSpPr/>
            <p:nvPr/>
          </p:nvSpPr>
          <p:spPr bwMode="auto">
            <a:xfrm>
              <a:off x="4643364" y="2780278"/>
              <a:ext cx="3312877" cy="1117352"/>
            </a:xfrm>
            <a:prstGeom prst="roundRect">
              <a:avLst/>
            </a:prstGeom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5052066" y="2867183"/>
              <a:ext cx="245089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1300" b="1" dirty="0">
                  <a:solidFill>
                    <a:schemeClr val="bg1">
                      <a:lumMod val="9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300" b="1" dirty="0" smtClean="0">
                  <a:solidFill>
                    <a:schemeClr val="bg1">
                      <a:lumMod val="9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  </a:t>
              </a:r>
              <a:r>
                <a:rPr lang="en-US" altLang="ko-KR" sz="1600" b="1" dirty="0" smtClean="0">
                  <a:solidFill>
                    <a:schemeClr val="bg1">
                      <a:lumMod val="9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Health Care Center</a:t>
              </a:r>
              <a:endParaRPr lang="ko-KR" altLang="en-US" sz="1600" b="1" dirty="0">
                <a:solidFill>
                  <a:schemeClr val="bg1">
                    <a:lumMod val="9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5220619" y="3195495"/>
              <a:ext cx="2334443" cy="6210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1600" dirty="0" smtClean="0">
                  <a:solidFill>
                    <a:schemeClr val="bg1">
                      <a:lumMod val="9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T. 031-400-4366</a:t>
              </a:r>
            </a:p>
            <a:p>
              <a:pPr>
                <a:defRPr/>
              </a:pPr>
              <a:r>
                <a:rPr lang="en-US" altLang="ko-KR" sz="1600" dirty="0" smtClean="0">
                  <a:solidFill>
                    <a:schemeClr val="bg1">
                      <a:lumMod val="9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Student welfare Bul. 1</a:t>
              </a:r>
              <a:r>
                <a:rPr lang="en-US" altLang="ko-KR" sz="1600" dirty="0">
                  <a:solidFill>
                    <a:schemeClr val="bg1">
                      <a:lumMod val="9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F</a:t>
              </a:r>
              <a:endParaRPr lang="ko-KR" altLang="en-US" sz="1600" dirty="0">
                <a:solidFill>
                  <a:schemeClr val="bg1">
                    <a:lumMod val="9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5" name="그룹 16"/>
            <p:cNvGrpSpPr>
              <a:grpSpLocks/>
            </p:cNvGrpSpPr>
            <p:nvPr/>
          </p:nvGrpSpPr>
          <p:grpSpPr bwMode="auto">
            <a:xfrm>
              <a:off x="4643363" y="5074638"/>
              <a:ext cx="2453516" cy="523026"/>
              <a:chOff x="7115782" y="1906219"/>
              <a:chExt cx="2726265" cy="523011"/>
            </a:xfrm>
          </p:grpSpPr>
          <p:sp>
            <p:nvSpPr>
              <p:cNvPr id="13" name="모서리가 둥근 직사각형 12"/>
              <p:cNvSpPr/>
              <p:nvPr/>
            </p:nvSpPr>
            <p:spPr>
              <a:xfrm>
                <a:off x="7115782" y="1906219"/>
                <a:ext cx="2640980" cy="523011"/>
              </a:xfrm>
              <a:prstGeom prst="roundRect">
                <a:avLst/>
              </a:prstGeom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273675" y="1971622"/>
                <a:ext cx="2568372" cy="39220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ko-KR" b="1" dirty="0" smtClean="0">
                    <a:solidFill>
                      <a:schemeClr val="bg1">
                        <a:lumMod val="9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Nearby Hospital</a:t>
                </a:r>
                <a:endParaRPr lang="ko-KR" altLang="en-US" b="1" dirty="0">
                  <a:solidFill>
                    <a:schemeClr val="bg1">
                      <a:lumMod val="9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19484" name="TextBox 25"/>
            <p:cNvSpPr txBox="1">
              <a:spLocks noChangeArrowheads="1"/>
            </p:cNvSpPr>
            <p:nvPr/>
          </p:nvSpPr>
          <p:spPr bwMode="auto">
            <a:xfrm>
              <a:off x="6660232" y="4653132"/>
              <a:ext cx="2154248" cy="338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60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T. 031-400-4311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52" name="직선 화살표 연결선 51"/>
            <p:cNvCxnSpPr/>
            <p:nvPr/>
          </p:nvCxnSpPr>
          <p:spPr bwMode="auto">
            <a:xfrm>
              <a:off x="5651469" y="3645465"/>
              <a:ext cx="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hape 48"/>
            <p:cNvCxnSpPr/>
            <p:nvPr/>
          </p:nvCxnSpPr>
          <p:spPr bwMode="auto">
            <a:xfrm rot="10800000" flipV="1">
              <a:off x="1800160" y="2132578"/>
              <a:ext cx="1116023" cy="647700"/>
            </a:xfrm>
            <a:prstGeom prst="bentConnector2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hape 66"/>
            <p:cNvCxnSpPr/>
            <p:nvPr/>
          </p:nvCxnSpPr>
          <p:spPr bwMode="auto">
            <a:xfrm>
              <a:off x="2123107" y="3698050"/>
              <a:ext cx="2545324" cy="1725048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화살표 연결선 33"/>
            <p:cNvCxnSpPr/>
            <p:nvPr/>
          </p:nvCxnSpPr>
          <p:spPr>
            <a:xfrm flipH="1">
              <a:off x="2844744" y="3213665"/>
              <a:ext cx="1798654" cy="0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203523" y="2853303"/>
              <a:ext cx="1728803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400" b="1" dirty="0" smtClean="0">
                  <a:solidFill>
                    <a:schemeClr val="accent6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Emergency</a:t>
              </a:r>
              <a:endParaRPr lang="ko-KR" altLang="en-US" sz="1400" b="1" dirty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46" name="직선 화살표 연결선 45"/>
            <p:cNvCxnSpPr/>
            <p:nvPr/>
          </p:nvCxnSpPr>
          <p:spPr>
            <a:xfrm>
              <a:off x="5940311" y="3899444"/>
              <a:ext cx="1" cy="1223743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4104437" y="4168490"/>
              <a:ext cx="1655778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ko-KR" altLang="en-US" sz="1400" b="1" dirty="0">
                  <a:solidFill>
                    <a:schemeClr val="accent6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400" b="1" dirty="0" smtClean="0">
                  <a:solidFill>
                    <a:schemeClr val="accent6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Minor accident</a:t>
              </a:r>
              <a:r>
                <a:rPr lang="ko-KR" altLang="en-US" sz="1400" b="1" dirty="0" smtClean="0">
                  <a:solidFill>
                    <a:schemeClr val="accent6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  </a:t>
              </a:r>
              <a:endParaRPr lang="en-US" altLang="ko-KR" sz="1400" b="1" dirty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>
                <a:defRPr/>
              </a:pPr>
              <a:r>
                <a:rPr lang="ko-KR" altLang="en-US" sz="1400" b="1" dirty="0">
                  <a:solidFill>
                    <a:schemeClr val="accent6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400" b="1" dirty="0" smtClean="0">
                  <a:solidFill>
                    <a:schemeClr val="accent6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en-US" altLang="ko-KR" sz="1400" b="1" dirty="0" err="1" smtClean="0">
                  <a:solidFill>
                    <a:schemeClr val="accent6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Situationally</a:t>
              </a:r>
              <a:r>
                <a:rPr lang="en-US" altLang="ko-KR" sz="1400" b="1" dirty="0" smtClean="0">
                  <a:solidFill>
                    <a:schemeClr val="accent6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  <a:r>
                <a:rPr lang="ko-KR" altLang="en-US" sz="1400" b="1" dirty="0" smtClean="0">
                  <a:solidFill>
                    <a:schemeClr val="accent6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endParaRPr lang="ko-KR" altLang="en-US" sz="1400" b="1" dirty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552230" y="1941877"/>
            <a:ext cx="166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0119, SECOM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3586" y="5428685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smtClean="0"/>
              <a:t>Emergency situation(Call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119</a:t>
            </a:r>
            <a:r>
              <a:rPr lang="en-US" altLang="ko-KR" sz="1400" dirty="0" smtClean="0"/>
              <a:t>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800" dirty="0" smtClean="0"/>
          </a:p>
          <a:p>
            <a:r>
              <a:rPr lang="en-US" altLang="ko-KR" sz="1400" dirty="0" smtClean="0"/>
              <a:t>     unresponsiveness</a:t>
            </a:r>
            <a:r>
              <a:rPr lang="en-US" altLang="ko-KR" sz="1400" dirty="0"/>
              <a:t>, abnormal breathing(only gasping) or no breathing, 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heart </a:t>
            </a:r>
            <a:r>
              <a:rPr lang="en-US" altLang="ko-KR" sz="1400" dirty="0" smtClean="0"/>
              <a:t>attack,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   heart </a:t>
            </a:r>
            <a:r>
              <a:rPr lang="en-US" altLang="ko-KR" sz="1400" dirty="0"/>
              <a:t>pain, severe bleeding, spasm, paralysis, severe trauma </a:t>
            </a:r>
            <a:r>
              <a:rPr lang="en-US" altLang="ko-KR" sz="1400" dirty="0" smtClean="0"/>
              <a:t>or burn</a:t>
            </a:r>
            <a:r>
              <a:rPr lang="en-US" altLang="ko-KR" sz="1400" dirty="0"/>
              <a:t>, electric shock etc.</a:t>
            </a:r>
          </a:p>
          <a:p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val="307858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2">
                <a:lumMod val="20000"/>
                <a:lumOff val="80000"/>
                <a:alpha val="5000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4" y="639852"/>
            <a:ext cx="7758609" cy="42186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561" y="124807"/>
            <a:ext cx="8664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0"/>
            <a:r>
              <a:rPr lang="en-US" altLang="ko-KR" sz="2400" dirty="0" smtClean="0">
                <a:solidFill>
                  <a:prstClr val="black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AED (Automated External Defibrillator) in ERICA campus</a:t>
            </a:r>
            <a:endParaRPr lang="ko-KR" altLang="en-US" sz="2400" dirty="0">
              <a:solidFill>
                <a:prstClr val="black"/>
              </a:solidFill>
              <a:latin typeface="-윤고딕350" panose="02030504000101010101" pitchFamily="18" charset="-127"/>
              <a:ea typeface="-윤고딕350" panose="02030504000101010101" pitchFamily="18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692694" y="4858487"/>
            <a:ext cx="7761731" cy="2084705"/>
            <a:chOff x="-208106" y="4799640"/>
            <a:chExt cx="7000565" cy="2084705"/>
          </a:xfrm>
        </p:grpSpPr>
        <p:sp>
          <p:nvSpPr>
            <p:cNvPr id="4" name="TextBox 3"/>
            <p:cNvSpPr txBox="1"/>
            <p:nvPr/>
          </p:nvSpPr>
          <p:spPr>
            <a:xfrm>
              <a:off x="-208106" y="4799640"/>
              <a:ext cx="6311504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latinLnBrk="0">
                <a:lnSpc>
                  <a:spcPct val="150000"/>
                </a:lnSpc>
                <a:buFontTx/>
                <a:buAutoNum type="arabicPeriod"/>
              </a:pPr>
              <a:r>
                <a:rPr lang="en-US" altLang="ko-KR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Student welfare Bul.(2F Lobby cafeteria near, 1F </a:t>
              </a:r>
              <a:r>
                <a:rPr lang="en-US" altLang="ko-KR" sz="1400" dirty="0" err="1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Hanyang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 healthcare center)</a:t>
              </a:r>
            </a:p>
            <a:p>
              <a:pPr marL="342900" indent="-342900" latinLnBrk="0">
                <a:lnSpc>
                  <a:spcPct val="150000"/>
                </a:lnSpc>
                <a:buFontTx/>
                <a:buAutoNum type="arabicPeriod"/>
              </a:pPr>
              <a:r>
                <a:rPr lang="en-US" altLang="ko-KR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ERICA Academic information &amp; Library 1F</a:t>
              </a:r>
            </a:p>
            <a:p>
              <a:pPr marL="342900" indent="-342900" latinLnBrk="0">
                <a:lnSpc>
                  <a:spcPct val="150000"/>
                </a:lnSpc>
                <a:buFontTx/>
                <a:buAutoNum type="arabicPeriod"/>
              </a:pPr>
              <a:r>
                <a:rPr lang="en-US" altLang="ko-KR" sz="1400" dirty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S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cience &amp; Technology </a:t>
              </a:r>
              <a:r>
                <a:rPr lang="en-US" altLang="ko-KR" sz="1400" dirty="0" err="1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Bul.Ⅰ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, 1F</a:t>
              </a:r>
            </a:p>
            <a:p>
              <a:pPr marL="342900" indent="-342900" latinLnBrk="0">
                <a:lnSpc>
                  <a:spcPct val="150000"/>
                </a:lnSpc>
                <a:buFontTx/>
                <a:buAutoNum type="arabicPeriod"/>
              </a:pPr>
              <a:r>
                <a:rPr lang="en-US" altLang="ko-KR" sz="1400" dirty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S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cience </a:t>
              </a:r>
              <a:r>
                <a:rPr lang="en-US" altLang="ko-KR" sz="1400" dirty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&amp; 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Technology </a:t>
              </a:r>
              <a:r>
                <a:rPr lang="en-US" altLang="ko-KR" sz="1400" dirty="0" err="1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Bul.Ⅱ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, </a:t>
              </a:r>
              <a:r>
                <a:rPr lang="en-US" altLang="ko-KR" sz="1400" dirty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1F</a:t>
              </a:r>
            </a:p>
            <a:p>
              <a:pPr marL="342900" indent="-342900" latinLnBrk="0">
                <a:lnSpc>
                  <a:spcPct val="150000"/>
                </a:lnSpc>
                <a:buFontTx/>
                <a:buAutoNum type="arabicPeriod"/>
              </a:pPr>
              <a:r>
                <a:rPr lang="en-US" altLang="ko-KR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Conference Hall 1F</a:t>
              </a:r>
            </a:p>
            <a:p>
              <a:pPr marL="342900" indent="-342900" latinLnBrk="0">
                <a:lnSpc>
                  <a:spcPct val="150000"/>
                </a:lnSpc>
                <a:buFontTx/>
                <a:buAutoNum type="arabicPeriod"/>
              </a:pPr>
              <a:r>
                <a:rPr lang="en-US" altLang="ko-KR" sz="1400" dirty="0" err="1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Shuttlecoke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 (Bus stop &amp; Student Lounge)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00020" y="4853020"/>
              <a:ext cx="2592439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atinLnBrk="0">
                <a:lnSpc>
                  <a:spcPct val="150000"/>
                </a:lnSpc>
              </a:pPr>
              <a:endParaRPr lang="en-US" altLang="ko-KR" sz="1400" dirty="0" smtClean="0">
                <a:solidFill>
                  <a:prstClr val="black"/>
                </a:solidFill>
                <a:latin typeface="윤돋움130" panose="02000506000000020004" pitchFamily="2" charset="-127"/>
                <a:ea typeface="윤돋움130" panose="02000506000000020004" pitchFamily="2" charset="-127"/>
              </a:endParaRPr>
            </a:p>
            <a:p>
              <a:pPr latinLnBrk="0">
                <a:lnSpc>
                  <a:spcPct val="150000"/>
                </a:lnSpc>
              </a:pPr>
              <a:r>
                <a:rPr lang="en-US" altLang="ko-KR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7. Engineering </a:t>
              </a:r>
              <a:r>
                <a:rPr lang="en-US" altLang="ko-KR" sz="1400" dirty="0" err="1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Bul.Ⅲ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, 1F</a:t>
              </a:r>
            </a:p>
            <a:p>
              <a:pPr latinLnBrk="0">
                <a:lnSpc>
                  <a:spcPct val="150000"/>
                </a:lnSpc>
              </a:pPr>
              <a:r>
                <a:rPr lang="en-US" altLang="ko-KR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8. Engineering </a:t>
              </a:r>
              <a:r>
                <a:rPr lang="en-US" altLang="ko-KR" sz="1400" dirty="0" err="1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Bul.Ⅴ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, 1F</a:t>
              </a:r>
            </a:p>
            <a:p>
              <a:pPr latinLnBrk="0">
                <a:lnSpc>
                  <a:spcPct val="150000"/>
                </a:lnSpc>
              </a:pPr>
              <a:r>
                <a:rPr lang="en-US" altLang="ko-KR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9. Pharmacy Bul. 1F</a:t>
              </a:r>
            </a:p>
            <a:p>
              <a:pPr latinLnBrk="0">
                <a:lnSpc>
                  <a:spcPct val="150000"/>
                </a:lnSpc>
              </a:pPr>
              <a:r>
                <a:rPr lang="en-US" altLang="ko-KR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10. ERICA Support center 1F</a:t>
              </a:r>
            </a:p>
            <a:p>
              <a:pPr latinLnBrk="0">
                <a:lnSpc>
                  <a:spcPct val="150000"/>
                </a:lnSpc>
              </a:pPr>
              <a:r>
                <a:rPr lang="en-US" altLang="ko-KR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11. Student Residence </a:t>
              </a:r>
              <a:r>
                <a:rPr lang="en-US" altLang="ko-KR" sz="1400" dirty="0" err="1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Hall,Ⅳ</a:t>
              </a:r>
              <a:r>
                <a:rPr lang="en-US" altLang="ko-KR" sz="1400" dirty="0" smtClean="0">
                  <a:solidFill>
                    <a:prstClr val="black"/>
                  </a:solidFill>
                  <a:latin typeface="윤돋움130" panose="02000506000000020004" pitchFamily="2" charset="-127"/>
                  <a:ea typeface="윤돋움130" panose="02000506000000020004" pitchFamily="2" charset="-127"/>
                </a:rPr>
                <a:t> 1F </a:t>
              </a:r>
              <a:endParaRPr lang="ko-KR" altLang="en-US" sz="1400" dirty="0">
                <a:solidFill>
                  <a:prstClr val="black"/>
                </a:solidFill>
                <a:latin typeface="윤돋움130" panose="02000506000000020004" pitchFamily="2" charset="-127"/>
                <a:ea typeface="윤돋움130" panose="02000506000000020004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568276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도시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도시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1569</TotalTime>
  <Words>334</Words>
  <Application>Microsoft Office PowerPoint</Application>
  <PresentationFormat>화면 슬라이드 쇼(4:3)</PresentationFormat>
  <Paragraphs>56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</vt:i4>
      </vt:variant>
    </vt:vector>
  </HeadingPairs>
  <TitlesOfParts>
    <vt:vector size="14" baseType="lpstr">
      <vt:lpstr>맑은 고딕</vt:lpstr>
      <vt:lpstr>-윤고딕350</vt:lpstr>
      <vt:lpstr>윤돋움130</vt:lpstr>
      <vt:lpstr>Arial</vt:lpstr>
      <vt:lpstr>Georgia</vt:lpstr>
      <vt:lpstr>Trebuchet MS</vt:lpstr>
      <vt:lpstr>Wingdings 2</vt:lpstr>
      <vt:lpstr>Office 테마</vt:lpstr>
      <vt:lpstr>도시</vt:lpstr>
      <vt:lpstr>1_도시</vt:lpstr>
      <vt:lpstr>응급상황 발생시 교내 비상연락 체계도</vt:lpstr>
      <vt:lpstr>PowerPoint 프레젠테이션</vt:lpstr>
      <vt:lpstr>Network of Emergency contacts(On campus)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Heath Care Center</dc:title>
  <dc:creator>USER</dc:creator>
  <cp:lastModifiedBy>user</cp:lastModifiedBy>
  <cp:revision>62</cp:revision>
  <dcterms:created xsi:type="dcterms:W3CDTF">2013-09-11T06:14:20Z</dcterms:created>
  <dcterms:modified xsi:type="dcterms:W3CDTF">2017-02-15T04:27:41Z</dcterms:modified>
</cp:coreProperties>
</file>